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5"/>
  </p:sldMasterIdLst>
  <p:notesMasterIdLst>
    <p:notesMasterId r:id="rId23"/>
  </p:notesMasterIdLst>
  <p:handoutMasterIdLst>
    <p:handoutMasterId r:id="rId24"/>
  </p:handoutMasterIdLst>
  <p:sldIdLst>
    <p:sldId id="315" r:id="rId6"/>
    <p:sldId id="316" r:id="rId7"/>
    <p:sldId id="317" r:id="rId8"/>
    <p:sldId id="318" r:id="rId9"/>
    <p:sldId id="327" r:id="rId10"/>
    <p:sldId id="319" r:id="rId11"/>
    <p:sldId id="323" r:id="rId12"/>
    <p:sldId id="336" r:id="rId13"/>
    <p:sldId id="328" r:id="rId14"/>
    <p:sldId id="322" r:id="rId15"/>
    <p:sldId id="335" r:id="rId16"/>
    <p:sldId id="329" r:id="rId17"/>
    <p:sldId id="330" r:id="rId18"/>
    <p:sldId id="331" r:id="rId19"/>
    <p:sldId id="333" r:id="rId20"/>
    <p:sldId id="334" r:id="rId21"/>
    <p:sldId id="313" r:id="rId22"/>
  </p:sldIdLst>
  <p:sldSz cx="9144000" cy="6858000" type="screen4x3"/>
  <p:notesSz cx="6797675" cy="9926638"/>
  <p:defaultTextStyle>
    <a:defPPr>
      <a:defRPr lang="de-CH"/>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E8EA"/>
    <a:srgbClr val="A88E0E"/>
    <a:srgbClr val="AABBC2"/>
    <a:srgbClr val="F7E9A3"/>
    <a:srgbClr val="8299A6"/>
    <a:srgbClr val="9D9F87"/>
    <a:srgbClr val="5B91C8"/>
    <a:srgbClr val="8CA89B"/>
    <a:srgbClr val="69941A"/>
    <a:srgbClr val="5869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1964" autoAdjust="0"/>
    <p:restoredTop sz="61409" autoAdjust="0"/>
  </p:normalViewPr>
  <p:slideViewPr>
    <p:cSldViewPr snapToGrid="0" snapToObjects="1">
      <p:cViewPr>
        <p:scale>
          <a:sx n="75" d="100"/>
          <a:sy n="75" d="100"/>
        </p:scale>
        <p:origin x="-1522" y="-4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424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CH"/>
          </a:p>
        </p:txBody>
      </p:sp>
      <p:sp>
        <p:nvSpPr>
          <p:cNvPr id="39424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CH"/>
          </a:p>
        </p:txBody>
      </p:sp>
      <p:sp>
        <p:nvSpPr>
          <p:cNvPr id="39424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CH"/>
          </a:p>
        </p:txBody>
      </p:sp>
      <p:sp>
        <p:nvSpPr>
          <p:cNvPr id="39424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4035A8E-7A19-4753-9DA4-E4829B127E8D}" type="slidenum">
              <a:rPr lang="de-CH"/>
              <a:pPr/>
              <a:t>‹Nr.›</a:t>
            </a:fld>
            <a:endParaRPr lang="de-CH"/>
          </a:p>
        </p:txBody>
      </p:sp>
    </p:spTree>
    <p:extLst>
      <p:ext uri="{BB962C8B-B14F-4D97-AF65-F5344CB8AC3E}">
        <p14:creationId xmlns:p14="http://schemas.microsoft.com/office/powerpoint/2010/main" val="287232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2" rIns="91202" bIns="45602" numCol="1" anchor="t" anchorCtr="0" compatLnSpc="1">
            <a:prstTxWarp prst="textNoShape">
              <a:avLst/>
            </a:prstTxWarp>
          </a:bodyPr>
          <a:lstStyle>
            <a:lvl1pPr defTabSz="911225">
              <a:defRPr sz="1200"/>
            </a:lvl1pPr>
          </a:lstStyle>
          <a:p>
            <a:endParaRPr lang="de-CH"/>
          </a:p>
        </p:txBody>
      </p:sp>
      <p:sp>
        <p:nvSpPr>
          <p:cNvPr id="112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2" rIns="91202" bIns="45602" numCol="1" anchor="t" anchorCtr="0" compatLnSpc="1">
            <a:prstTxWarp prst="textNoShape">
              <a:avLst/>
            </a:prstTxWarp>
          </a:bodyPr>
          <a:lstStyle>
            <a:lvl1pPr algn="r" defTabSz="911225">
              <a:defRPr sz="1200"/>
            </a:lvl1pPr>
          </a:lstStyle>
          <a:p>
            <a:endParaRPr lang="de-CH"/>
          </a:p>
        </p:txBody>
      </p:sp>
      <p:sp>
        <p:nvSpPr>
          <p:cNvPr id="11268" name="Rectangle 4"/>
          <p:cNvSpPr>
            <a:spLocks noGrp="1" noRot="1" noChangeAspect="1" noChangeArrowheads="1" noTextEdit="1"/>
          </p:cNvSpPr>
          <p:nvPr>
            <p:ph type="sldImg" idx="2"/>
          </p:nvPr>
        </p:nvSpPr>
        <p:spPr bwMode="auto">
          <a:xfrm>
            <a:off x="920750" y="744538"/>
            <a:ext cx="4960938" cy="37211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2" rIns="91202" bIns="45602" numCol="1" anchor="t" anchorCtr="0" compatLnSpc="1">
            <a:prstTxWarp prst="textNoShape">
              <a:avLst/>
            </a:prstTxWarp>
          </a:bodyPr>
          <a:lstStyle/>
          <a:p>
            <a:pPr lvl="0"/>
            <a:r>
              <a:rPr lang="de-CH" smtClean="0"/>
              <a:t>Textmasterformate durch Klicken bearbeiten</a:t>
            </a:r>
          </a:p>
          <a:p>
            <a:pPr lvl="1"/>
            <a:r>
              <a:rPr lang="de-CH" smtClean="0"/>
              <a:t>Zweite Ebene</a:t>
            </a:r>
          </a:p>
          <a:p>
            <a:pPr lvl="2"/>
            <a:r>
              <a:rPr lang="de-CH" smtClean="0"/>
              <a:t>Dritte Ebene</a:t>
            </a:r>
          </a:p>
          <a:p>
            <a:pPr lvl="3"/>
            <a:r>
              <a:rPr lang="de-CH" smtClean="0"/>
              <a:t>Vierte Ebene</a:t>
            </a:r>
          </a:p>
          <a:p>
            <a:pPr lvl="4"/>
            <a:r>
              <a:rPr lang="de-CH" smtClean="0"/>
              <a:t>Fünfte Ebene</a:t>
            </a:r>
          </a:p>
        </p:txBody>
      </p:sp>
      <p:sp>
        <p:nvSpPr>
          <p:cNvPr id="112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2" rIns="91202" bIns="45602" numCol="1" anchor="b" anchorCtr="0" compatLnSpc="1">
            <a:prstTxWarp prst="textNoShape">
              <a:avLst/>
            </a:prstTxWarp>
          </a:bodyPr>
          <a:lstStyle>
            <a:lvl1pPr defTabSz="911225">
              <a:defRPr sz="1200"/>
            </a:lvl1pPr>
          </a:lstStyle>
          <a:p>
            <a:endParaRPr lang="de-CH"/>
          </a:p>
        </p:txBody>
      </p:sp>
      <p:sp>
        <p:nvSpPr>
          <p:cNvPr id="112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02" tIns="45602" rIns="91202" bIns="45602" numCol="1" anchor="b" anchorCtr="0" compatLnSpc="1">
            <a:prstTxWarp prst="textNoShape">
              <a:avLst/>
            </a:prstTxWarp>
          </a:bodyPr>
          <a:lstStyle>
            <a:lvl1pPr algn="r" defTabSz="911225">
              <a:defRPr sz="1200"/>
            </a:lvl1pPr>
          </a:lstStyle>
          <a:p>
            <a:fld id="{9E31E762-61D2-46BE-B40B-866108D48561}" type="slidenum">
              <a:rPr lang="de-CH"/>
              <a:pPr/>
              <a:t>‹Nr.›</a:t>
            </a:fld>
            <a:endParaRPr lang="de-CH"/>
          </a:p>
        </p:txBody>
      </p:sp>
    </p:spTree>
    <p:extLst>
      <p:ext uri="{BB962C8B-B14F-4D97-AF65-F5344CB8AC3E}">
        <p14:creationId xmlns:p14="http://schemas.microsoft.com/office/powerpoint/2010/main" val="42137800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This Fascinating view of the earth is a global average of data recorded by the tongue twisting Sea-viewing Wide Field-of-view-Sensor (</a:t>
            </a:r>
            <a:r>
              <a:rPr lang="en-US" dirty="0" err="1" smtClean="0"/>
              <a:t>SeaWiFs</a:t>
            </a:r>
            <a:r>
              <a:rPr lang="en-US" dirty="0" smtClean="0"/>
              <a:t>) over the entirety of its 13 year operational history – 1996-2010.</a:t>
            </a:r>
          </a:p>
          <a:p>
            <a:r>
              <a:rPr lang="en-US" dirty="0" smtClean="0"/>
              <a:t> </a:t>
            </a:r>
          </a:p>
          <a:p>
            <a:r>
              <a:rPr lang="en-US" dirty="0" smtClean="0"/>
              <a:t>During its lifespan this sensor on </a:t>
            </a:r>
            <a:r>
              <a:rPr lang="en-US" dirty="0" err="1" smtClean="0"/>
              <a:t>GeoEye’s</a:t>
            </a:r>
            <a:r>
              <a:rPr lang="en-US" dirty="0" smtClean="0"/>
              <a:t> </a:t>
            </a:r>
            <a:r>
              <a:rPr lang="en-US" dirty="0" err="1" smtClean="0"/>
              <a:t>OrbView</a:t>
            </a:r>
            <a:r>
              <a:rPr lang="en-US" dirty="0" smtClean="0"/>
              <a:t> 2 satellite measured worldwide levels of chlorophyll – the green pigment which allows plants to obtain energy from light. As NASA Earth Observatory explains, at sea the </a:t>
            </a:r>
            <a:r>
              <a:rPr lang="en-US" dirty="0" err="1" smtClean="0"/>
              <a:t>colours</a:t>
            </a:r>
            <a:r>
              <a:rPr lang="en-US" dirty="0" smtClean="0"/>
              <a:t> in the map represent areas where phytoplankton is most common, on land the </a:t>
            </a:r>
            <a:r>
              <a:rPr lang="en-US" dirty="0" err="1" smtClean="0"/>
              <a:t>the</a:t>
            </a:r>
            <a:r>
              <a:rPr lang="en-US" dirty="0" smtClean="0"/>
              <a:t> density of vegetation:</a:t>
            </a:r>
          </a:p>
          <a:p>
            <a:r>
              <a:rPr lang="en-US" dirty="0" smtClean="0"/>
              <a:t> </a:t>
            </a:r>
          </a:p>
          <a:p>
            <a:endParaRPr lang="en-US" dirty="0" smtClean="0"/>
          </a:p>
          <a:p>
            <a:r>
              <a:rPr lang="en-US" dirty="0" smtClean="0"/>
              <a:t>An NDVI of zero means no green plants and a high value (0.8 or 0.9) is a thick canopy of green leaves.</a:t>
            </a:r>
          </a:p>
          <a:p>
            <a:r>
              <a:rPr lang="en-US" dirty="0" smtClean="0"/>
              <a:t> </a:t>
            </a:r>
          </a:p>
          <a:p>
            <a:r>
              <a:rPr lang="en-US" dirty="0" smtClean="0"/>
              <a:t>As to why monitoring phytoplankton levels is really important:</a:t>
            </a:r>
          </a:p>
          <a:p>
            <a:r>
              <a:rPr lang="en-US" dirty="0" smtClean="0"/>
              <a:t> </a:t>
            </a:r>
          </a:p>
          <a:p>
            <a:endParaRPr lang="en-US" dirty="0" smtClean="0"/>
          </a:p>
          <a:p>
            <a:r>
              <a:rPr lang="en-US" dirty="0" smtClean="0"/>
              <a:t>It’s the blooming and die-off of the phytoplankton that form the center of the oceanic food web…a direct indicator of the seas’ ability to support life.</a:t>
            </a:r>
          </a:p>
          <a:p>
            <a:r>
              <a:rPr lang="en-US" dirty="0" smtClean="0"/>
              <a:t> </a:t>
            </a:r>
          </a:p>
          <a:p>
            <a:r>
              <a:rPr lang="en-US" dirty="0" smtClean="0"/>
              <a:t>NASA Earth Observatory image by Jesse Allen, using data provided courtesy of the Ocean Color Web team. Caption by Patrick Lynch and Mike </a:t>
            </a:r>
            <a:r>
              <a:rPr lang="en-US" dirty="0" err="1" smtClean="0"/>
              <a:t>Carlowicz</a:t>
            </a:r>
            <a:r>
              <a:rPr lang="en-US" dirty="0" smtClean="0"/>
              <a:t>.</a:t>
            </a:r>
            <a:endParaRPr lang="en-US" dirty="0"/>
          </a:p>
        </p:txBody>
      </p:sp>
      <p:sp>
        <p:nvSpPr>
          <p:cNvPr id="4" name="Foliennummernplatzhalter 3"/>
          <p:cNvSpPr>
            <a:spLocks noGrp="1"/>
          </p:cNvSpPr>
          <p:nvPr>
            <p:ph type="sldNum" sz="quarter" idx="10"/>
          </p:nvPr>
        </p:nvSpPr>
        <p:spPr/>
        <p:txBody>
          <a:bodyPr/>
          <a:lstStyle/>
          <a:p>
            <a:fld id="{9E31E762-61D2-46BE-B40B-866108D48561}" type="slidenum">
              <a:rPr lang="de-CH" smtClean="0"/>
              <a:pPr/>
              <a:t>2</a:t>
            </a:fld>
            <a:endParaRPr lang="de-CH"/>
          </a:p>
        </p:txBody>
      </p:sp>
    </p:spTree>
    <p:extLst>
      <p:ext uri="{BB962C8B-B14F-4D97-AF65-F5344CB8AC3E}">
        <p14:creationId xmlns:p14="http://schemas.microsoft.com/office/powerpoint/2010/main" val="86937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lvl1pPr defTabSz="935820">
              <a:defRPr>
                <a:solidFill>
                  <a:schemeClr val="tx1"/>
                </a:solidFill>
                <a:latin typeface="Arial" charset="0"/>
              </a:defRPr>
            </a:lvl1pPr>
            <a:lvl2pPr marL="716798" indent="-275692" defTabSz="935820">
              <a:defRPr>
                <a:solidFill>
                  <a:schemeClr val="tx1"/>
                </a:solidFill>
                <a:latin typeface="Arial" charset="0"/>
              </a:defRPr>
            </a:lvl2pPr>
            <a:lvl3pPr marL="1102766" indent="-220553" defTabSz="935820">
              <a:defRPr>
                <a:solidFill>
                  <a:schemeClr val="tx1"/>
                </a:solidFill>
                <a:latin typeface="Arial" charset="0"/>
              </a:defRPr>
            </a:lvl3pPr>
            <a:lvl4pPr marL="1543873" indent="-220553" defTabSz="935820">
              <a:defRPr>
                <a:solidFill>
                  <a:schemeClr val="tx1"/>
                </a:solidFill>
                <a:latin typeface="Arial" charset="0"/>
              </a:defRPr>
            </a:lvl4pPr>
            <a:lvl5pPr marL="1984980" indent="-220553" defTabSz="935820">
              <a:defRPr>
                <a:solidFill>
                  <a:schemeClr val="tx1"/>
                </a:solidFill>
                <a:latin typeface="Arial" charset="0"/>
              </a:defRPr>
            </a:lvl5pPr>
            <a:lvl6pPr marL="2426086" indent="-220553" defTabSz="935820" eaLnBrk="0" fontAlgn="base" hangingPunct="0">
              <a:spcBef>
                <a:spcPct val="0"/>
              </a:spcBef>
              <a:spcAft>
                <a:spcPct val="0"/>
              </a:spcAft>
              <a:defRPr>
                <a:solidFill>
                  <a:schemeClr val="tx1"/>
                </a:solidFill>
                <a:latin typeface="Arial" charset="0"/>
              </a:defRPr>
            </a:lvl6pPr>
            <a:lvl7pPr marL="2867193" indent="-220553" defTabSz="935820" eaLnBrk="0" fontAlgn="base" hangingPunct="0">
              <a:spcBef>
                <a:spcPct val="0"/>
              </a:spcBef>
              <a:spcAft>
                <a:spcPct val="0"/>
              </a:spcAft>
              <a:defRPr>
                <a:solidFill>
                  <a:schemeClr val="tx1"/>
                </a:solidFill>
                <a:latin typeface="Arial" charset="0"/>
              </a:defRPr>
            </a:lvl7pPr>
            <a:lvl8pPr marL="3308299" indent="-220553" defTabSz="935820" eaLnBrk="0" fontAlgn="base" hangingPunct="0">
              <a:spcBef>
                <a:spcPct val="0"/>
              </a:spcBef>
              <a:spcAft>
                <a:spcPct val="0"/>
              </a:spcAft>
              <a:defRPr>
                <a:solidFill>
                  <a:schemeClr val="tx1"/>
                </a:solidFill>
                <a:latin typeface="Arial" charset="0"/>
              </a:defRPr>
            </a:lvl8pPr>
            <a:lvl9pPr marL="3749406" indent="-220553" defTabSz="935820" eaLnBrk="0" fontAlgn="base" hangingPunct="0">
              <a:spcBef>
                <a:spcPct val="0"/>
              </a:spcBef>
              <a:spcAft>
                <a:spcPct val="0"/>
              </a:spcAft>
              <a:defRPr>
                <a:solidFill>
                  <a:schemeClr val="tx1"/>
                </a:solidFill>
                <a:latin typeface="Arial" charset="0"/>
              </a:defRPr>
            </a:lvl9pPr>
          </a:lstStyle>
          <a:p>
            <a:fld id="{2D1E7AAF-AE5C-489C-8DCA-5C6D7CC3F331}" type="slidenum">
              <a:rPr lang="de-CH" smtClean="0"/>
              <a:pPr/>
              <a:t>3</a:t>
            </a:fld>
            <a:endParaRPr lang="de-CH" smtClean="0"/>
          </a:p>
        </p:txBody>
      </p:sp>
      <p:sp>
        <p:nvSpPr>
          <p:cNvPr id="138243" name="Rectangle 2"/>
          <p:cNvSpPr>
            <a:spLocks noGrp="1" noRot="1" noChangeAspect="1" noChangeArrowheads="1" noTextEdit="1"/>
          </p:cNvSpPr>
          <p:nvPr>
            <p:ph type="sldImg"/>
          </p:nvPr>
        </p:nvSpPr>
        <p:spPr>
          <a:xfrm>
            <a:off x="919163" y="744538"/>
            <a:ext cx="4960937" cy="3722687"/>
          </a:xfrm>
          <a:ln/>
        </p:spPr>
      </p:sp>
      <p:sp>
        <p:nvSpPr>
          <p:cNvPr id="138244" name="Rectangle 3"/>
          <p:cNvSpPr>
            <a:spLocks noGrp="1" noChangeArrowheads="1"/>
          </p:cNvSpPr>
          <p:nvPr>
            <p:ph type="body" idx="1"/>
          </p:nvPr>
        </p:nvSpPr>
        <p:spPr>
          <a:xfrm>
            <a:off x="679464" y="4714653"/>
            <a:ext cx="5438748" cy="4466756"/>
          </a:xfrm>
          <a:noFill/>
        </p:spPr>
        <p:txBody>
          <a:bodyPr/>
          <a:lstStyle/>
          <a:p>
            <a:pPr eaLnBrk="1" hangingPunct="1"/>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lvl1pPr defTabSz="935820">
              <a:defRPr>
                <a:solidFill>
                  <a:schemeClr val="tx1"/>
                </a:solidFill>
                <a:latin typeface="Arial" charset="0"/>
              </a:defRPr>
            </a:lvl1pPr>
            <a:lvl2pPr marL="716798" indent="-275692" defTabSz="935820">
              <a:defRPr>
                <a:solidFill>
                  <a:schemeClr val="tx1"/>
                </a:solidFill>
                <a:latin typeface="Arial" charset="0"/>
              </a:defRPr>
            </a:lvl2pPr>
            <a:lvl3pPr marL="1102766" indent="-220553" defTabSz="935820">
              <a:defRPr>
                <a:solidFill>
                  <a:schemeClr val="tx1"/>
                </a:solidFill>
                <a:latin typeface="Arial" charset="0"/>
              </a:defRPr>
            </a:lvl3pPr>
            <a:lvl4pPr marL="1543873" indent="-220553" defTabSz="935820">
              <a:defRPr>
                <a:solidFill>
                  <a:schemeClr val="tx1"/>
                </a:solidFill>
                <a:latin typeface="Arial" charset="0"/>
              </a:defRPr>
            </a:lvl4pPr>
            <a:lvl5pPr marL="1984980" indent="-220553" defTabSz="935820">
              <a:defRPr>
                <a:solidFill>
                  <a:schemeClr val="tx1"/>
                </a:solidFill>
                <a:latin typeface="Arial" charset="0"/>
              </a:defRPr>
            </a:lvl5pPr>
            <a:lvl6pPr marL="2426086" indent="-220553" defTabSz="935820" eaLnBrk="0" fontAlgn="base" hangingPunct="0">
              <a:spcBef>
                <a:spcPct val="0"/>
              </a:spcBef>
              <a:spcAft>
                <a:spcPct val="0"/>
              </a:spcAft>
              <a:defRPr>
                <a:solidFill>
                  <a:schemeClr val="tx1"/>
                </a:solidFill>
                <a:latin typeface="Arial" charset="0"/>
              </a:defRPr>
            </a:lvl6pPr>
            <a:lvl7pPr marL="2867193" indent="-220553" defTabSz="935820" eaLnBrk="0" fontAlgn="base" hangingPunct="0">
              <a:spcBef>
                <a:spcPct val="0"/>
              </a:spcBef>
              <a:spcAft>
                <a:spcPct val="0"/>
              </a:spcAft>
              <a:defRPr>
                <a:solidFill>
                  <a:schemeClr val="tx1"/>
                </a:solidFill>
                <a:latin typeface="Arial" charset="0"/>
              </a:defRPr>
            </a:lvl7pPr>
            <a:lvl8pPr marL="3308299" indent="-220553" defTabSz="935820" eaLnBrk="0" fontAlgn="base" hangingPunct="0">
              <a:spcBef>
                <a:spcPct val="0"/>
              </a:spcBef>
              <a:spcAft>
                <a:spcPct val="0"/>
              </a:spcAft>
              <a:defRPr>
                <a:solidFill>
                  <a:schemeClr val="tx1"/>
                </a:solidFill>
                <a:latin typeface="Arial" charset="0"/>
              </a:defRPr>
            </a:lvl8pPr>
            <a:lvl9pPr marL="3749406" indent="-220553" defTabSz="935820" eaLnBrk="0" fontAlgn="base" hangingPunct="0">
              <a:spcBef>
                <a:spcPct val="0"/>
              </a:spcBef>
              <a:spcAft>
                <a:spcPct val="0"/>
              </a:spcAft>
              <a:defRPr>
                <a:solidFill>
                  <a:schemeClr val="tx1"/>
                </a:solidFill>
                <a:latin typeface="Arial" charset="0"/>
              </a:defRPr>
            </a:lvl9pPr>
          </a:lstStyle>
          <a:p>
            <a:fld id="{8A80CE81-2AE6-44EF-A424-AD494E7B602C}" type="slidenum">
              <a:rPr lang="de-CH" smtClean="0"/>
              <a:pPr/>
              <a:t>4</a:t>
            </a:fld>
            <a:endParaRPr lang="de-CH" smtClean="0"/>
          </a:p>
        </p:txBody>
      </p:sp>
      <p:sp>
        <p:nvSpPr>
          <p:cNvPr id="142339" name="Rectangle 2"/>
          <p:cNvSpPr>
            <a:spLocks noGrp="1" noRot="1" noChangeAspect="1" noChangeArrowheads="1" noTextEdit="1"/>
          </p:cNvSpPr>
          <p:nvPr>
            <p:ph type="sldImg"/>
          </p:nvPr>
        </p:nvSpPr>
        <p:spPr>
          <a:xfrm>
            <a:off x="925513" y="747713"/>
            <a:ext cx="4959350" cy="3719512"/>
          </a:xfrm>
          <a:ln/>
        </p:spPr>
      </p:sp>
      <p:sp>
        <p:nvSpPr>
          <p:cNvPr id="142340" name="Rectangle 3"/>
          <p:cNvSpPr>
            <a:spLocks noGrp="1" noChangeArrowheads="1"/>
          </p:cNvSpPr>
          <p:nvPr>
            <p:ph type="body" idx="1"/>
          </p:nvPr>
        </p:nvSpPr>
        <p:spPr>
          <a:xfrm>
            <a:off x="677944" y="4716193"/>
            <a:ext cx="5441788" cy="4462137"/>
          </a:xfrm>
          <a:noFill/>
        </p:spPr>
        <p:txBody>
          <a:bodyPr/>
          <a:lstStyle/>
          <a:p>
            <a:pPr eaLnBrk="1" hangingPunct="1">
              <a:lnSpc>
                <a:spcPct val="80000"/>
              </a:lnSpc>
            </a:pPr>
            <a:r>
              <a:rPr lang="de-CH" sz="1000"/>
              <a:t>Die Zukunft liegt in der niedrigen Temperatur. Sicher nicht höher!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33450">
              <a:defRPr>
                <a:solidFill>
                  <a:schemeClr val="tx1"/>
                </a:solidFill>
                <a:latin typeface="Arial" charset="0"/>
              </a:defRPr>
            </a:lvl1pPr>
            <a:lvl2pPr marL="742950" indent="-285750" defTabSz="933450">
              <a:defRPr>
                <a:solidFill>
                  <a:schemeClr val="tx1"/>
                </a:solidFill>
                <a:latin typeface="Arial" charset="0"/>
              </a:defRPr>
            </a:lvl2pPr>
            <a:lvl3pPr marL="1143000" indent="-228600" defTabSz="933450">
              <a:defRPr>
                <a:solidFill>
                  <a:schemeClr val="tx1"/>
                </a:solidFill>
                <a:latin typeface="Arial" charset="0"/>
              </a:defRPr>
            </a:lvl3pPr>
            <a:lvl4pPr marL="1600200" indent="-228600" defTabSz="933450">
              <a:defRPr>
                <a:solidFill>
                  <a:schemeClr val="tx1"/>
                </a:solidFill>
                <a:latin typeface="Arial" charset="0"/>
              </a:defRPr>
            </a:lvl4pPr>
            <a:lvl5pPr marL="2057400" indent="-228600" defTabSz="93345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fld id="{C263205D-6956-4EA6-A85E-4F4DE41D446C}" type="slidenum">
              <a:rPr lang="de-CH"/>
              <a:pPr/>
              <a:t>5</a:t>
            </a:fld>
            <a:endParaRPr lang="de-CH"/>
          </a:p>
        </p:txBody>
      </p:sp>
      <p:sp>
        <p:nvSpPr>
          <p:cNvPr id="63491" name="Rectangle 2"/>
          <p:cNvSpPr>
            <a:spLocks noGrp="1" noRot="1" noChangeAspect="1" noChangeArrowheads="1" noTextEdit="1"/>
          </p:cNvSpPr>
          <p:nvPr>
            <p:ph type="sldImg"/>
          </p:nvPr>
        </p:nvSpPr>
        <p:spPr>
          <a:xfrm>
            <a:off x="917575" y="744538"/>
            <a:ext cx="4960938" cy="3722687"/>
          </a:xfrm>
          <a:ln/>
        </p:spPr>
      </p:sp>
      <p:sp>
        <p:nvSpPr>
          <p:cNvPr id="63492" name="Rectangle 3"/>
          <p:cNvSpPr>
            <a:spLocks noGrp="1" noChangeArrowheads="1"/>
          </p:cNvSpPr>
          <p:nvPr>
            <p:ph type="body" idx="1"/>
          </p:nvPr>
        </p:nvSpPr>
        <p:spPr>
          <a:xfrm>
            <a:off x="679450" y="4714355"/>
            <a:ext cx="5438775" cy="4466988"/>
          </a:xfrm>
          <a:noFill/>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CAB0ED-66B1-4B2E-B897-C0A8790EF02C}" type="slidenum">
              <a:rPr lang="de-CH">
                <a:solidFill>
                  <a:prstClr val="black"/>
                </a:solidFill>
              </a:rPr>
              <a:pPr/>
              <a:t>6</a:t>
            </a:fld>
            <a:endParaRPr lang="de-CH">
              <a:solidFill>
                <a:prstClr val="black"/>
              </a:solidFill>
            </a:endParaRPr>
          </a:p>
        </p:txBody>
      </p:sp>
      <p:sp>
        <p:nvSpPr>
          <p:cNvPr id="989186" name="Rectangle 2"/>
          <p:cNvSpPr>
            <a:spLocks noGrp="1" noRot="1" noChangeAspect="1" noChangeArrowheads="1" noTextEdit="1"/>
          </p:cNvSpPr>
          <p:nvPr>
            <p:ph type="sldImg"/>
          </p:nvPr>
        </p:nvSpPr>
        <p:spPr>
          <a:xfrm>
            <a:off x="923925" y="746125"/>
            <a:ext cx="4959350" cy="3721100"/>
          </a:xfrm>
          <a:ln/>
        </p:spPr>
      </p:sp>
      <p:sp>
        <p:nvSpPr>
          <p:cNvPr id="989187" name="Rectangle 3"/>
          <p:cNvSpPr>
            <a:spLocks noGrp="1" noChangeArrowheads="1"/>
          </p:cNvSpPr>
          <p:nvPr>
            <p:ph type="body" idx="1"/>
          </p:nvPr>
        </p:nvSpPr>
        <p:spPr>
          <a:xfrm>
            <a:off x="676277" y="4714876"/>
            <a:ext cx="5445125" cy="4465638"/>
          </a:xfrm>
        </p:spPr>
        <p:txBody>
          <a:bodyPr/>
          <a:lstStyle/>
          <a:p>
            <a:r>
              <a:rPr lang="en-US"/>
              <a:t>Emissions of the asphalt not only occur on the asphalt mixing plant, but also on the construction site during paving. On the construction side as well, the emissions can be reduced dramatically. This reduction in emissions increases the conditions of the paving workers significantly. You even don’t smell the asphalt on the site anymore.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lvl1pPr defTabSz="935820">
              <a:defRPr>
                <a:solidFill>
                  <a:schemeClr val="tx1"/>
                </a:solidFill>
                <a:latin typeface="Arial" charset="0"/>
              </a:defRPr>
            </a:lvl1pPr>
            <a:lvl2pPr marL="716798" indent="-275692" defTabSz="935820">
              <a:defRPr>
                <a:solidFill>
                  <a:schemeClr val="tx1"/>
                </a:solidFill>
                <a:latin typeface="Arial" charset="0"/>
              </a:defRPr>
            </a:lvl2pPr>
            <a:lvl3pPr marL="1102766" indent="-220553" defTabSz="935820">
              <a:defRPr>
                <a:solidFill>
                  <a:schemeClr val="tx1"/>
                </a:solidFill>
                <a:latin typeface="Arial" charset="0"/>
              </a:defRPr>
            </a:lvl3pPr>
            <a:lvl4pPr marL="1543873" indent="-220553" defTabSz="935820">
              <a:defRPr>
                <a:solidFill>
                  <a:schemeClr val="tx1"/>
                </a:solidFill>
                <a:latin typeface="Arial" charset="0"/>
              </a:defRPr>
            </a:lvl4pPr>
            <a:lvl5pPr marL="1984980" indent="-220553" defTabSz="935820">
              <a:defRPr>
                <a:solidFill>
                  <a:schemeClr val="tx1"/>
                </a:solidFill>
                <a:latin typeface="Arial" charset="0"/>
              </a:defRPr>
            </a:lvl5pPr>
            <a:lvl6pPr marL="2426086" indent="-220553" defTabSz="935820" eaLnBrk="0" fontAlgn="base" hangingPunct="0">
              <a:spcBef>
                <a:spcPct val="0"/>
              </a:spcBef>
              <a:spcAft>
                <a:spcPct val="0"/>
              </a:spcAft>
              <a:defRPr>
                <a:solidFill>
                  <a:schemeClr val="tx1"/>
                </a:solidFill>
                <a:latin typeface="Arial" charset="0"/>
              </a:defRPr>
            </a:lvl6pPr>
            <a:lvl7pPr marL="2867193" indent="-220553" defTabSz="935820" eaLnBrk="0" fontAlgn="base" hangingPunct="0">
              <a:spcBef>
                <a:spcPct val="0"/>
              </a:spcBef>
              <a:spcAft>
                <a:spcPct val="0"/>
              </a:spcAft>
              <a:defRPr>
                <a:solidFill>
                  <a:schemeClr val="tx1"/>
                </a:solidFill>
                <a:latin typeface="Arial" charset="0"/>
              </a:defRPr>
            </a:lvl7pPr>
            <a:lvl8pPr marL="3308299" indent="-220553" defTabSz="935820" eaLnBrk="0" fontAlgn="base" hangingPunct="0">
              <a:spcBef>
                <a:spcPct val="0"/>
              </a:spcBef>
              <a:spcAft>
                <a:spcPct val="0"/>
              </a:spcAft>
              <a:defRPr>
                <a:solidFill>
                  <a:schemeClr val="tx1"/>
                </a:solidFill>
                <a:latin typeface="Arial" charset="0"/>
              </a:defRPr>
            </a:lvl8pPr>
            <a:lvl9pPr marL="3749406" indent="-220553" defTabSz="935820" eaLnBrk="0" fontAlgn="base" hangingPunct="0">
              <a:spcBef>
                <a:spcPct val="0"/>
              </a:spcBef>
              <a:spcAft>
                <a:spcPct val="0"/>
              </a:spcAft>
              <a:defRPr>
                <a:solidFill>
                  <a:schemeClr val="tx1"/>
                </a:solidFill>
                <a:latin typeface="Arial" charset="0"/>
              </a:defRPr>
            </a:lvl9pPr>
          </a:lstStyle>
          <a:p>
            <a:fld id="{671E84C5-9653-48B0-A24E-1353C989FABA}" type="slidenum">
              <a:rPr lang="de-CH" smtClean="0"/>
              <a:pPr/>
              <a:t>10</a:t>
            </a:fld>
            <a:endParaRPr lang="de-CH"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xfrm>
            <a:off x="680984" y="4714653"/>
            <a:ext cx="5435708" cy="4468296"/>
          </a:xfrm>
          <a:noFill/>
        </p:spPr>
        <p:txBody>
          <a:bodyPr/>
          <a:lstStyle/>
          <a:p>
            <a:pPr eaLnBrk="1" hangingPunct="1"/>
            <a:r>
              <a:rPr lang="en-US" smtClean="0"/>
              <a:t>The Ammann Foam Generator is the core components for producing low temperature asphalt with foamed bitumen. Hot bitumen is pumped into the foam generator. Cold water is injected and mixed with the hot bitumen. The mixing of water and bitumen takes place under high pressure. The water/bitumen mixture is pressed through the nozzles and after it has left the foam generator, the water expands and the foam is generated.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33450">
              <a:defRPr>
                <a:solidFill>
                  <a:schemeClr val="tx1"/>
                </a:solidFill>
                <a:latin typeface="Arial" charset="0"/>
              </a:defRPr>
            </a:lvl1pPr>
            <a:lvl2pPr marL="742950" indent="-285750" defTabSz="933450">
              <a:defRPr>
                <a:solidFill>
                  <a:schemeClr val="tx1"/>
                </a:solidFill>
                <a:latin typeface="Arial" charset="0"/>
              </a:defRPr>
            </a:lvl2pPr>
            <a:lvl3pPr marL="1143000" indent="-228600" defTabSz="933450">
              <a:defRPr>
                <a:solidFill>
                  <a:schemeClr val="tx1"/>
                </a:solidFill>
                <a:latin typeface="Arial" charset="0"/>
              </a:defRPr>
            </a:lvl3pPr>
            <a:lvl4pPr marL="1600200" indent="-228600" defTabSz="933450">
              <a:defRPr>
                <a:solidFill>
                  <a:schemeClr val="tx1"/>
                </a:solidFill>
                <a:latin typeface="Arial" charset="0"/>
              </a:defRPr>
            </a:lvl4pPr>
            <a:lvl5pPr marL="2057400" indent="-228600" defTabSz="933450">
              <a:defRPr>
                <a:solidFill>
                  <a:schemeClr val="tx1"/>
                </a:solidFill>
                <a:latin typeface="Arial" charset="0"/>
              </a:defRPr>
            </a:lvl5pPr>
            <a:lvl6pPr marL="2514600" indent="-228600" defTabSz="933450" eaLnBrk="0" fontAlgn="base" hangingPunct="0">
              <a:spcBef>
                <a:spcPct val="0"/>
              </a:spcBef>
              <a:spcAft>
                <a:spcPct val="0"/>
              </a:spcAft>
              <a:defRPr>
                <a:solidFill>
                  <a:schemeClr val="tx1"/>
                </a:solidFill>
                <a:latin typeface="Arial" charset="0"/>
              </a:defRPr>
            </a:lvl6pPr>
            <a:lvl7pPr marL="2971800" indent="-228600" defTabSz="933450" eaLnBrk="0" fontAlgn="base" hangingPunct="0">
              <a:spcBef>
                <a:spcPct val="0"/>
              </a:spcBef>
              <a:spcAft>
                <a:spcPct val="0"/>
              </a:spcAft>
              <a:defRPr>
                <a:solidFill>
                  <a:schemeClr val="tx1"/>
                </a:solidFill>
                <a:latin typeface="Arial" charset="0"/>
              </a:defRPr>
            </a:lvl7pPr>
            <a:lvl8pPr marL="3429000" indent="-228600" defTabSz="933450" eaLnBrk="0" fontAlgn="base" hangingPunct="0">
              <a:spcBef>
                <a:spcPct val="0"/>
              </a:spcBef>
              <a:spcAft>
                <a:spcPct val="0"/>
              </a:spcAft>
              <a:defRPr>
                <a:solidFill>
                  <a:schemeClr val="tx1"/>
                </a:solidFill>
                <a:latin typeface="Arial" charset="0"/>
              </a:defRPr>
            </a:lvl8pPr>
            <a:lvl9pPr marL="3886200" indent="-228600" defTabSz="933450" eaLnBrk="0" fontAlgn="base" hangingPunct="0">
              <a:spcBef>
                <a:spcPct val="0"/>
              </a:spcBef>
              <a:spcAft>
                <a:spcPct val="0"/>
              </a:spcAft>
              <a:defRPr>
                <a:solidFill>
                  <a:schemeClr val="tx1"/>
                </a:solidFill>
                <a:latin typeface="Arial" charset="0"/>
              </a:defRPr>
            </a:lvl9pPr>
          </a:lstStyle>
          <a:p>
            <a:fld id="{CC58BE32-267E-421E-B60C-3AD937397AF4}" type="slidenum">
              <a:rPr lang="de-CH"/>
              <a:pPr/>
              <a:t>11</a:t>
            </a:fld>
            <a:endParaRPr lang="de-CH"/>
          </a:p>
        </p:txBody>
      </p:sp>
      <p:sp>
        <p:nvSpPr>
          <p:cNvPr id="68611" name="Rectangle 2"/>
          <p:cNvSpPr>
            <a:spLocks noGrp="1" noRot="1" noChangeAspect="1" noChangeArrowheads="1" noTextEdit="1"/>
          </p:cNvSpPr>
          <p:nvPr>
            <p:ph type="sldImg"/>
          </p:nvPr>
        </p:nvSpPr>
        <p:spPr>
          <a:xfrm>
            <a:off x="928688" y="747713"/>
            <a:ext cx="4953000" cy="3716337"/>
          </a:xfrm>
          <a:ln/>
        </p:spPr>
      </p:sp>
      <p:sp>
        <p:nvSpPr>
          <p:cNvPr id="68612" name="Rectangle 3"/>
          <p:cNvSpPr>
            <a:spLocks noGrp="1" noChangeArrowheads="1"/>
          </p:cNvSpPr>
          <p:nvPr>
            <p:ph type="body" idx="1"/>
          </p:nvPr>
        </p:nvSpPr>
        <p:spPr>
          <a:xfrm>
            <a:off x="677863" y="4709568"/>
            <a:ext cx="5441950" cy="4468583"/>
          </a:xfrm>
          <a:noFill/>
        </p:spPr>
        <p:txBody>
          <a:bodyPr/>
          <a:lstStyle/>
          <a:p>
            <a:pPr eaLnBrk="1" hangingPunct="1"/>
            <a:r>
              <a:rPr lang="de-CH" smtClean="0"/>
              <a:t>Wichtig: Gut arbeitender Mischer, angepasste Mischsequenz</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Folienbildplatzhalter 1"/>
          <p:cNvSpPr>
            <a:spLocks noGrp="1" noRot="1" noChangeAspect="1" noTextEdit="1"/>
          </p:cNvSpPr>
          <p:nvPr>
            <p:ph type="sldImg"/>
          </p:nvPr>
        </p:nvSpPr>
        <p:spPr>
          <a:ln/>
        </p:spPr>
      </p:sp>
      <p:sp>
        <p:nvSpPr>
          <p:cNvPr id="231427" name="Notizenplatzhalter 2"/>
          <p:cNvSpPr>
            <a:spLocks noGrp="1"/>
          </p:cNvSpPr>
          <p:nvPr>
            <p:ph type="body" idx="1"/>
          </p:nvPr>
        </p:nvSpPr>
        <p:spPr>
          <a:noFill/>
        </p:spPr>
        <p:txBody>
          <a:bodyPr/>
          <a:lstStyle/>
          <a:p>
            <a:endParaRPr lang="en-US" smtClean="0"/>
          </a:p>
        </p:txBody>
      </p:sp>
      <p:sp>
        <p:nvSpPr>
          <p:cNvPr id="231428" name="Foliennummernplatzhalter 3"/>
          <p:cNvSpPr>
            <a:spLocks noGrp="1"/>
          </p:cNvSpPr>
          <p:nvPr>
            <p:ph type="sldNum" sz="quarter" idx="5"/>
          </p:nvPr>
        </p:nvSpPr>
        <p:spPr>
          <a:noFill/>
        </p:spPr>
        <p:txBody>
          <a:bodyPr/>
          <a:lstStyle>
            <a:lvl1pPr defTabSz="937351">
              <a:defRPr>
                <a:solidFill>
                  <a:schemeClr val="tx1"/>
                </a:solidFill>
                <a:latin typeface="Arial" charset="0"/>
              </a:defRPr>
            </a:lvl1pPr>
            <a:lvl2pPr marL="716798" indent="-275692" defTabSz="937351">
              <a:defRPr>
                <a:solidFill>
                  <a:schemeClr val="tx1"/>
                </a:solidFill>
                <a:latin typeface="Arial" charset="0"/>
              </a:defRPr>
            </a:lvl2pPr>
            <a:lvl3pPr marL="1102766" indent="-220553" defTabSz="937351">
              <a:defRPr>
                <a:solidFill>
                  <a:schemeClr val="tx1"/>
                </a:solidFill>
                <a:latin typeface="Arial" charset="0"/>
              </a:defRPr>
            </a:lvl3pPr>
            <a:lvl4pPr marL="1543873" indent="-220553" defTabSz="937351">
              <a:defRPr>
                <a:solidFill>
                  <a:schemeClr val="tx1"/>
                </a:solidFill>
                <a:latin typeface="Arial" charset="0"/>
              </a:defRPr>
            </a:lvl4pPr>
            <a:lvl5pPr marL="1984980" indent="-220553" defTabSz="937351">
              <a:defRPr>
                <a:solidFill>
                  <a:schemeClr val="tx1"/>
                </a:solidFill>
                <a:latin typeface="Arial" charset="0"/>
              </a:defRPr>
            </a:lvl5pPr>
            <a:lvl6pPr marL="2426086" indent="-220553" defTabSz="937351" eaLnBrk="0" fontAlgn="base" hangingPunct="0">
              <a:spcBef>
                <a:spcPct val="0"/>
              </a:spcBef>
              <a:spcAft>
                <a:spcPct val="0"/>
              </a:spcAft>
              <a:defRPr>
                <a:solidFill>
                  <a:schemeClr val="tx1"/>
                </a:solidFill>
                <a:latin typeface="Arial" charset="0"/>
              </a:defRPr>
            </a:lvl6pPr>
            <a:lvl7pPr marL="2867193" indent="-220553" defTabSz="937351" eaLnBrk="0" fontAlgn="base" hangingPunct="0">
              <a:spcBef>
                <a:spcPct val="0"/>
              </a:spcBef>
              <a:spcAft>
                <a:spcPct val="0"/>
              </a:spcAft>
              <a:defRPr>
                <a:solidFill>
                  <a:schemeClr val="tx1"/>
                </a:solidFill>
                <a:latin typeface="Arial" charset="0"/>
              </a:defRPr>
            </a:lvl7pPr>
            <a:lvl8pPr marL="3308299" indent="-220553" defTabSz="937351" eaLnBrk="0" fontAlgn="base" hangingPunct="0">
              <a:spcBef>
                <a:spcPct val="0"/>
              </a:spcBef>
              <a:spcAft>
                <a:spcPct val="0"/>
              </a:spcAft>
              <a:defRPr>
                <a:solidFill>
                  <a:schemeClr val="tx1"/>
                </a:solidFill>
                <a:latin typeface="Arial" charset="0"/>
              </a:defRPr>
            </a:lvl8pPr>
            <a:lvl9pPr marL="3749406" indent="-220553" defTabSz="937351" eaLnBrk="0" fontAlgn="base" hangingPunct="0">
              <a:spcBef>
                <a:spcPct val="0"/>
              </a:spcBef>
              <a:spcAft>
                <a:spcPct val="0"/>
              </a:spcAft>
              <a:defRPr>
                <a:solidFill>
                  <a:schemeClr val="tx1"/>
                </a:solidFill>
                <a:latin typeface="Arial" charset="0"/>
              </a:defRPr>
            </a:lvl9pPr>
          </a:lstStyle>
          <a:p>
            <a:fld id="{98962D2A-2EBC-4053-8A99-268F96316551}" type="slidenum">
              <a:rPr lang="de-CH" smtClean="0"/>
              <a:pPr/>
              <a:t>15</a:t>
            </a:fld>
            <a:endParaRPr lang="de-CH"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DB32E7-5CCC-46A2-BB67-00FE7D4F4991}" type="slidenum">
              <a:rPr lang="de-CH"/>
              <a:pPr/>
              <a:t>16</a:t>
            </a:fld>
            <a:endParaRPr lang="de-CH"/>
          </a:p>
        </p:txBody>
      </p:sp>
      <p:sp>
        <p:nvSpPr>
          <p:cNvPr id="1230850" name="Rectangle 2"/>
          <p:cNvSpPr>
            <a:spLocks noGrp="1" noRot="1" noChangeAspect="1" noChangeArrowheads="1" noTextEdit="1"/>
          </p:cNvSpPr>
          <p:nvPr>
            <p:ph type="sldImg"/>
          </p:nvPr>
        </p:nvSpPr>
        <p:spPr>
          <a:ln/>
        </p:spPr>
      </p:sp>
      <p:sp>
        <p:nvSpPr>
          <p:cNvPr id="1230851" name="Rectangle 3"/>
          <p:cNvSpPr>
            <a:spLocks noGrp="1" noChangeArrowheads="1"/>
          </p:cNvSpPr>
          <p:nvPr>
            <p:ph type="body" idx="1"/>
          </p:nvPr>
        </p:nvSpPr>
        <p:spPr/>
        <p:txBody>
          <a:bodyPr/>
          <a:lstStyle/>
          <a:p>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306388" y="942975"/>
            <a:ext cx="8531225" cy="522288"/>
          </a:xfrm>
        </p:spPr>
        <p:txBody>
          <a:bodyPr/>
          <a:lstStyle>
            <a:lvl1pPr>
              <a:defRPr>
                <a:solidFill>
                  <a:schemeClr val="bg1"/>
                </a:solidFill>
              </a:defRPr>
            </a:lvl1pPr>
          </a:lstStyle>
          <a:p>
            <a:r>
              <a:rPr lang="de-DE" smtClean="0"/>
              <a:t>Titelmasterformat durch Klicken bearbeiten</a:t>
            </a:r>
            <a:endParaRPr lang="en-US" dirty="0"/>
          </a:p>
        </p:txBody>
      </p:sp>
      <p:sp>
        <p:nvSpPr>
          <p:cNvPr id="3" name="Inhaltsplatzhalter 2"/>
          <p:cNvSpPr>
            <a:spLocks noGrp="1"/>
          </p:cNvSpPr>
          <p:nvPr>
            <p:ph idx="1"/>
          </p:nvPr>
        </p:nvSpPr>
        <p:spPr>
          <a:xfrm>
            <a:off x="306388" y="1555750"/>
            <a:ext cx="8531225" cy="4994275"/>
          </a:xfrm>
        </p:spPr>
        <p:txBody>
          <a:bodyPr lIns="90000" rIns="9000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umsplatzhalter 3"/>
          <p:cNvSpPr>
            <a:spLocks noGrp="1"/>
          </p:cNvSpPr>
          <p:nvPr>
            <p:ph type="dt" sz="half" idx="10"/>
          </p:nvPr>
        </p:nvSpPr>
        <p:spPr/>
        <p:txBody>
          <a:bodyPr/>
          <a:lstStyle>
            <a:lvl1pPr>
              <a:defRPr/>
            </a:lvl1pPr>
          </a:lstStyle>
          <a:p>
            <a:fld id="{369ED825-CC35-4ABC-8854-41977C4E10B1}" type="datetime1">
              <a:rPr lang="en-US" smtClean="0"/>
              <a:t>3/5/2015</a:t>
            </a:fld>
            <a:endParaRPr lang="de-CH"/>
          </a:p>
        </p:txBody>
      </p:sp>
      <p:sp>
        <p:nvSpPr>
          <p:cNvPr id="5" name="Fußzeilenplatzhalter 4"/>
          <p:cNvSpPr>
            <a:spLocks noGrp="1"/>
          </p:cNvSpPr>
          <p:nvPr>
            <p:ph type="ftr" sz="quarter" idx="11"/>
          </p:nvPr>
        </p:nvSpPr>
        <p:spPr/>
        <p:txBody>
          <a:bodyPr/>
          <a:lstStyle>
            <a:lvl1pPr>
              <a:defRPr/>
            </a:lvl1pPr>
          </a:lstStyle>
          <a:p>
            <a:r>
              <a:rPr lang="en-US" smtClean="0"/>
              <a:t>| © Ammann Group | For Internal Use Only</a:t>
            </a:r>
            <a:endParaRPr lang="de-CH"/>
          </a:p>
        </p:txBody>
      </p:sp>
      <p:sp>
        <p:nvSpPr>
          <p:cNvPr id="6" name="Foliennummernplatzhalter 5"/>
          <p:cNvSpPr>
            <a:spLocks noGrp="1"/>
          </p:cNvSpPr>
          <p:nvPr>
            <p:ph type="sldNum" sz="quarter" idx="12"/>
          </p:nvPr>
        </p:nvSpPr>
        <p:spPr/>
        <p:txBody>
          <a:bodyPr/>
          <a:lstStyle>
            <a:lvl1pPr>
              <a:defRPr/>
            </a:lvl1pPr>
          </a:lstStyle>
          <a:p>
            <a:fld id="{8E92F71C-5311-413E-88C3-A89E792013B5}" type="slidenum">
              <a:rPr lang="de-CH"/>
              <a:pPr/>
              <a:t>‹Nr.›</a:t>
            </a:fld>
            <a:endParaRPr lang="de-CH"/>
          </a:p>
        </p:txBody>
      </p:sp>
    </p:spTree>
    <p:extLst>
      <p:ext uri="{BB962C8B-B14F-4D97-AF65-F5344CB8AC3E}">
        <p14:creationId xmlns:p14="http://schemas.microsoft.com/office/powerpoint/2010/main" val="409293180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tx2"/>
          </a:solidFill>
          <a:ln>
            <a:noFill/>
          </a:ln>
          <a:effectLst/>
        </p:spPr>
        <p:txBody>
          <a:bodyPr vert="horz" wrap="none" lIns="91440" tIns="45720" rIns="91440" bIns="45720" numCol="1" anchor="ctr" anchorCtr="0" compatLnSpc="1">
            <a:prstTxWarp prst="textNoShape">
              <a:avLst/>
            </a:prstTxWarp>
          </a:bodyPr>
          <a:lstStyle>
            <a:lvl1pPr>
              <a:defRPr lang="en-US">
                <a:solidFill>
                  <a:schemeClr val="bg1"/>
                </a:solidFill>
              </a:defRPr>
            </a:lvl1pPr>
          </a:lstStyle>
          <a:p>
            <a:pPr lvl="0"/>
            <a:r>
              <a:rPr lang="de-DE" smtClean="0"/>
              <a:t>Titelmasterformat durch Klicken bearbeiten</a:t>
            </a:r>
            <a:endParaRPr lang="en-US"/>
          </a:p>
        </p:txBody>
      </p:sp>
      <p:sp>
        <p:nvSpPr>
          <p:cNvPr id="3" name="Inhaltsplatzhalter 2"/>
          <p:cNvSpPr>
            <a:spLocks noGrp="1"/>
          </p:cNvSpPr>
          <p:nvPr>
            <p:ph sz="half" idx="1"/>
          </p:nvPr>
        </p:nvSpPr>
        <p:spPr>
          <a:xfrm>
            <a:off x="304800" y="1555750"/>
            <a:ext cx="4258408" cy="49942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720" rIns="90000" bIns="4572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en-US" dirty="0"/>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Inhaltsplatzhalter 3"/>
          <p:cNvSpPr>
            <a:spLocks noGrp="1"/>
          </p:cNvSpPr>
          <p:nvPr>
            <p:ph sz="half" idx="2"/>
          </p:nvPr>
        </p:nvSpPr>
        <p:spPr>
          <a:xfrm>
            <a:off x="4563208" y="1555750"/>
            <a:ext cx="4274405" cy="4994275"/>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720" rIns="90000" bIns="45720" numCol="1" anchor="t" anchorCtr="0" compatLnSpc="1">
            <a:prstTxWarp prst="textNoShape">
              <a:avLst/>
            </a:prstTxWarp>
          </a:bodyPr>
          <a:lstStyle>
            <a:lvl1pPr>
              <a:defRPr lang="de-DE" smtClean="0"/>
            </a:lvl1pPr>
            <a:lvl2pPr>
              <a:defRPr lang="de-DE" smtClean="0"/>
            </a:lvl2pPr>
            <a:lvl3pPr>
              <a:defRPr lang="de-DE" smtClean="0"/>
            </a:lvl3pPr>
            <a:lvl4pPr>
              <a:defRPr lang="de-DE" smtClean="0"/>
            </a:lvl4pPr>
            <a:lvl5pPr>
              <a:defRPr lang="en-US"/>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umsplatzhalter 4"/>
          <p:cNvSpPr>
            <a:spLocks noGrp="1"/>
          </p:cNvSpPr>
          <p:nvPr>
            <p:ph type="dt" sz="half" idx="10"/>
          </p:nvPr>
        </p:nvSpPr>
        <p:spPr/>
        <p:txBody>
          <a:bodyPr/>
          <a:lstStyle>
            <a:lvl1pPr>
              <a:defRPr/>
            </a:lvl1pPr>
          </a:lstStyle>
          <a:p>
            <a:fld id="{CAB2B1B0-A64D-44C9-87CA-02573D44BEFF}" type="datetime1">
              <a:rPr lang="en-US" smtClean="0"/>
              <a:t>3/5/2015</a:t>
            </a:fld>
            <a:endParaRPr lang="de-CH"/>
          </a:p>
        </p:txBody>
      </p:sp>
      <p:sp>
        <p:nvSpPr>
          <p:cNvPr id="6" name="Fußzeilenplatzhalter 5"/>
          <p:cNvSpPr>
            <a:spLocks noGrp="1"/>
          </p:cNvSpPr>
          <p:nvPr>
            <p:ph type="ftr" sz="quarter" idx="11"/>
          </p:nvPr>
        </p:nvSpPr>
        <p:spPr/>
        <p:txBody>
          <a:bodyPr/>
          <a:lstStyle>
            <a:lvl1pPr>
              <a:defRPr/>
            </a:lvl1pPr>
          </a:lstStyle>
          <a:p>
            <a:r>
              <a:rPr lang="en-US" smtClean="0"/>
              <a:t>| © Ammann Group | For Internal Use Only</a:t>
            </a:r>
            <a:endParaRPr lang="de-CH"/>
          </a:p>
        </p:txBody>
      </p:sp>
      <p:sp>
        <p:nvSpPr>
          <p:cNvPr id="7" name="Foliennummernplatzhalter 6"/>
          <p:cNvSpPr>
            <a:spLocks noGrp="1"/>
          </p:cNvSpPr>
          <p:nvPr>
            <p:ph type="sldNum" sz="quarter" idx="12"/>
          </p:nvPr>
        </p:nvSpPr>
        <p:spPr/>
        <p:txBody>
          <a:bodyPr/>
          <a:lstStyle>
            <a:lvl1pPr>
              <a:defRPr/>
            </a:lvl1pPr>
          </a:lstStyle>
          <a:p>
            <a:fld id="{C7A7C36D-A711-446B-82F7-3B22691E20B4}" type="slidenum">
              <a:rPr lang="de-CH"/>
              <a:pPr/>
              <a:t>‹Nr.›</a:t>
            </a:fld>
            <a:endParaRPr lang="de-CH"/>
          </a:p>
        </p:txBody>
      </p:sp>
    </p:spTree>
    <p:extLst>
      <p:ext uri="{BB962C8B-B14F-4D97-AF65-F5344CB8AC3E}">
        <p14:creationId xmlns:p14="http://schemas.microsoft.com/office/powerpoint/2010/main" val="8734676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502786" name="Rectangle 2"/>
          <p:cNvSpPr>
            <a:spLocks noChangeArrowheads="1"/>
          </p:cNvSpPr>
          <p:nvPr/>
        </p:nvSpPr>
        <p:spPr bwMode="auto">
          <a:xfrm>
            <a:off x="306388" y="942975"/>
            <a:ext cx="8531225" cy="5607050"/>
          </a:xfrm>
          <a:prstGeom prst="rect">
            <a:avLst/>
          </a:prstGeom>
          <a:solidFill>
            <a:schemeClr val="accent2"/>
          </a:solidFill>
          <a:ln>
            <a:noFill/>
          </a:ln>
          <a:effectLst/>
          <a:extLst/>
        </p:spPr>
        <p:txBody>
          <a:bodyPr wrap="none" anchor="ctr"/>
          <a:lstStyle/>
          <a:p>
            <a:pPr marL="185738" indent="-185738">
              <a:lnSpc>
                <a:spcPct val="97000"/>
              </a:lnSpc>
              <a:spcBef>
                <a:spcPct val="25000"/>
              </a:spcBef>
            </a:pPr>
            <a:endParaRPr lang="fr-FR" sz="2400" b="1">
              <a:solidFill>
                <a:schemeClr val="bg1"/>
              </a:solidFill>
            </a:endParaRPr>
          </a:p>
        </p:txBody>
      </p:sp>
      <p:sp>
        <p:nvSpPr>
          <p:cNvPr id="17" name="Rectangle 23"/>
          <p:cNvSpPr/>
          <p:nvPr userDrawn="1"/>
        </p:nvSpPr>
        <p:spPr>
          <a:xfrm>
            <a:off x="306389" y="4919472"/>
            <a:ext cx="8531224" cy="1632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502787" name="Rectangle 3"/>
          <p:cNvSpPr>
            <a:spLocks noGrp="1" noChangeArrowheads="1"/>
          </p:cNvSpPr>
          <p:nvPr>
            <p:ph type="dt" sz="half" idx="2"/>
          </p:nvPr>
        </p:nvSpPr>
        <p:spPr/>
        <p:txBody>
          <a:bodyPr/>
          <a:lstStyle>
            <a:lvl1pPr>
              <a:defRPr/>
            </a:lvl1pPr>
          </a:lstStyle>
          <a:p>
            <a:fld id="{3FBE171B-A06A-471B-B9B8-9C6731B12E20}" type="datetime1">
              <a:rPr lang="en-US" smtClean="0"/>
              <a:t>3/5/2015</a:t>
            </a:fld>
            <a:endParaRPr lang="de-CH"/>
          </a:p>
        </p:txBody>
      </p:sp>
      <p:sp>
        <p:nvSpPr>
          <p:cNvPr id="502788" name="Rectangle 4"/>
          <p:cNvSpPr>
            <a:spLocks noGrp="1" noChangeArrowheads="1"/>
          </p:cNvSpPr>
          <p:nvPr>
            <p:ph type="ftr" sz="quarter" idx="3"/>
          </p:nvPr>
        </p:nvSpPr>
        <p:spPr/>
        <p:txBody>
          <a:bodyPr/>
          <a:lstStyle>
            <a:lvl1pPr>
              <a:defRPr/>
            </a:lvl1pPr>
          </a:lstStyle>
          <a:p>
            <a:r>
              <a:rPr lang="en-US" smtClean="0"/>
              <a:t>| © Ammann Group | For Internal Use Only</a:t>
            </a:r>
            <a:endParaRPr lang="de-CH"/>
          </a:p>
        </p:txBody>
      </p:sp>
      <p:sp>
        <p:nvSpPr>
          <p:cNvPr id="502789" name="Rectangle 5"/>
          <p:cNvSpPr>
            <a:spLocks noGrp="1" noChangeArrowheads="1"/>
          </p:cNvSpPr>
          <p:nvPr>
            <p:ph type="sldNum" sz="quarter" idx="4"/>
          </p:nvPr>
        </p:nvSpPr>
        <p:spPr>
          <a:xfrm>
            <a:off x="8386763" y="6589713"/>
            <a:ext cx="450850" cy="147637"/>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defRPr/>
            </a:lvl1pPr>
          </a:lstStyle>
          <a:p>
            <a:fld id="{8990C54A-6054-43A0-AC98-6526A6AA24F7}" type="slidenum">
              <a:rPr lang="de-CH"/>
              <a:pPr/>
              <a:t>‹Nr.›</a:t>
            </a:fld>
            <a:endParaRPr lang="de-CH"/>
          </a:p>
        </p:txBody>
      </p:sp>
      <p:sp>
        <p:nvSpPr>
          <p:cNvPr id="502790" name="Rectangle 6"/>
          <p:cNvSpPr>
            <a:spLocks noGrp="1" noChangeArrowheads="1"/>
          </p:cNvSpPr>
          <p:nvPr>
            <p:ph type="subTitle" idx="1"/>
          </p:nvPr>
        </p:nvSpPr>
        <p:spPr>
          <a:xfrm>
            <a:off x="309564" y="6038390"/>
            <a:ext cx="8528049" cy="507422"/>
          </a:xfrm>
          <a:noFill/>
          <a:extLst/>
        </p:spPr>
        <p:txBody>
          <a:bodyPr wrap="square" lIns="324000" rIns="144000" rtlCol="0" anchor="t">
            <a:noAutofit/>
          </a:bodyPr>
          <a:lstStyle>
            <a:lvl1pPr marL="0" indent="0">
              <a:buNone/>
              <a:defRPr lang="de-CH" sz="1400" kern="1200" noProof="0" smtClean="0">
                <a:solidFill>
                  <a:schemeClr val="bg1"/>
                </a:solidFill>
                <a:latin typeface="Arial" pitchFamily="34" charset="0"/>
                <a:cs typeface="Arial" pitchFamily="34" charset="0"/>
              </a:defRPr>
            </a:lvl1pPr>
          </a:lstStyle>
          <a:p>
            <a:pPr lvl="0">
              <a:spcBef>
                <a:spcPct val="0"/>
              </a:spcBef>
            </a:pPr>
            <a:r>
              <a:rPr lang="de-DE" noProof="0" smtClean="0"/>
              <a:t>Formatvorlage des Untertitelmasters durch Klicken bearbeiten</a:t>
            </a:r>
            <a:endParaRPr lang="de-CH" noProof="0" dirty="0" smtClean="0"/>
          </a:p>
        </p:txBody>
      </p:sp>
      <p:grpSp>
        <p:nvGrpSpPr>
          <p:cNvPr id="502792" name="Group 8"/>
          <p:cNvGrpSpPr>
            <a:grpSpLocks/>
          </p:cNvGrpSpPr>
          <p:nvPr/>
        </p:nvGrpSpPr>
        <p:grpSpPr bwMode="auto">
          <a:xfrm>
            <a:off x="6929438" y="309563"/>
            <a:ext cx="1905000" cy="282575"/>
            <a:chOff x="1860" y="3171"/>
            <a:chExt cx="2677" cy="397"/>
          </a:xfrm>
        </p:grpSpPr>
        <p:sp>
          <p:nvSpPr>
            <p:cNvPr id="502793" name="Freeform 9"/>
            <p:cNvSpPr>
              <a:spLocks/>
            </p:cNvSpPr>
            <p:nvPr userDrawn="1"/>
          </p:nvSpPr>
          <p:spPr bwMode="auto">
            <a:xfrm>
              <a:off x="4175" y="3171"/>
              <a:ext cx="362" cy="397"/>
            </a:xfrm>
            <a:custGeom>
              <a:avLst/>
              <a:gdLst>
                <a:gd name="T0" fmla="*/ 50 w 153"/>
                <a:gd name="T1" fmla="*/ 74 h 168"/>
                <a:gd name="T2" fmla="*/ 49 w 153"/>
                <a:gd name="T3" fmla="*/ 74 h 168"/>
                <a:gd name="T4" fmla="*/ 49 w 153"/>
                <a:gd name="T5" fmla="*/ 114 h 168"/>
                <a:gd name="T6" fmla="*/ 49 w 153"/>
                <a:gd name="T7" fmla="*/ 168 h 168"/>
                <a:gd name="T8" fmla="*/ 0 w 153"/>
                <a:gd name="T9" fmla="*/ 168 h 168"/>
                <a:gd name="T10" fmla="*/ 0 w 153"/>
                <a:gd name="T11" fmla="*/ 0 h 168"/>
                <a:gd name="T12" fmla="*/ 57 w 153"/>
                <a:gd name="T13" fmla="*/ 0 h 168"/>
                <a:gd name="T14" fmla="*/ 104 w 153"/>
                <a:gd name="T15" fmla="*/ 93 h 168"/>
                <a:gd name="T16" fmla="*/ 105 w 153"/>
                <a:gd name="T17" fmla="*/ 93 h 168"/>
                <a:gd name="T18" fmla="*/ 104 w 153"/>
                <a:gd name="T19" fmla="*/ 54 h 168"/>
                <a:gd name="T20" fmla="*/ 104 w 153"/>
                <a:gd name="T21" fmla="*/ 0 h 168"/>
                <a:gd name="T22" fmla="*/ 153 w 153"/>
                <a:gd name="T23" fmla="*/ 0 h 168"/>
                <a:gd name="T24" fmla="*/ 153 w 153"/>
                <a:gd name="T25" fmla="*/ 168 h 168"/>
                <a:gd name="T26" fmla="*/ 97 w 153"/>
                <a:gd name="T27" fmla="*/ 168 h 168"/>
                <a:gd name="T28" fmla="*/ 50 w 153"/>
                <a:gd name="T29" fmla="*/ 7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8">
                  <a:moveTo>
                    <a:pt x="50" y="74"/>
                  </a:moveTo>
                  <a:cubicBezTo>
                    <a:pt x="49" y="74"/>
                    <a:pt x="49" y="74"/>
                    <a:pt x="49" y="74"/>
                  </a:cubicBezTo>
                  <a:cubicBezTo>
                    <a:pt x="49" y="74"/>
                    <a:pt x="49" y="84"/>
                    <a:pt x="49" y="114"/>
                  </a:cubicBezTo>
                  <a:cubicBezTo>
                    <a:pt x="49" y="168"/>
                    <a:pt x="49" y="168"/>
                    <a:pt x="49" y="168"/>
                  </a:cubicBezTo>
                  <a:cubicBezTo>
                    <a:pt x="0" y="168"/>
                    <a:pt x="0" y="168"/>
                    <a:pt x="0" y="168"/>
                  </a:cubicBezTo>
                  <a:cubicBezTo>
                    <a:pt x="0" y="0"/>
                    <a:pt x="0" y="0"/>
                    <a:pt x="0" y="0"/>
                  </a:cubicBezTo>
                  <a:cubicBezTo>
                    <a:pt x="57" y="0"/>
                    <a:pt x="57" y="0"/>
                    <a:pt x="57" y="0"/>
                  </a:cubicBezTo>
                  <a:cubicBezTo>
                    <a:pt x="104" y="93"/>
                    <a:pt x="104" y="93"/>
                    <a:pt x="104" y="93"/>
                  </a:cubicBezTo>
                  <a:cubicBezTo>
                    <a:pt x="105" y="93"/>
                    <a:pt x="105" y="93"/>
                    <a:pt x="105" y="93"/>
                  </a:cubicBezTo>
                  <a:cubicBezTo>
                    <a:pt x="105" y="93"/>
                    <a:pt x="104" y="84"/>
                    <a:pt x="104" y="54"/>
                  </a:cubicBezTo>
                  <a:cubicBezTo>
                    <a:pt x="104" y="0"/>
                    <a:pt x="104" y="0"/>
                    <a:pt x="104" y="0"/>
                  </a:cubicBezTo>
                  <a:cubicBezTo>
                    <a:pt x="153" y="0"/>
                    <a:pt x="153" y="0"/>
                    <a:pt x="153" y="0"/>
                  </a:cubicBezTo>
                  <a:cubicBezTo>
                    <a:pt x="153" y="168"/>
                    <a:pt x="153" y="168"/>
                    <a:pt x="153" y="168"/>
                  </a:cubicBezTo>
                  <a:cubicBezTo>
                    <a:pt x="97" y="168"/>
                    <a:pt x="97" y="168"/>
                    <a:pt x="97" y="168"/>
                  </a:cubicBezTo>
                  <a:lnTo>
                    <a:pt x="5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94" name="Freeform 10"/>
            <p:cNvSpPr>
              <a:spLocks/>
            </p:cNvSpPr>
            <p:nvPr userDrawn="1"/>
          </p:nvSpPr>
          <p:spPr bwMode="auto">
            <a:xfrm>
              <a:off x="3760" y="3171"/>
              <a:ext cx="361" cy="397"/>
            </a:xfrm>
            <a:custGeom>
              <a:avLst/>
              <a:gdLst>
                <a:gd name="T0" fmla="*/ 50 w 153"/>
                <a:gd name="T1" fmla="*/ 74 h 168"/>
                <a:gd name="T2" fmla="*/ 49 w 153"/>
                <a:gd name="T3" fmla="*/ 74 h 168"/>
                <a:gd name="T4" fmla="*/ 49 w 153"/>
                <a:gd name="T5" fmla="*/ 114 h 168"/>
                <a:gd name="T6" fmla="*/ 49 w 153"/>
                <a:gd name="T7" fmla="*/ 168 h 168"/>
                <a:gd name="T8" fmla="*/ 0 w 153"/>
                <a:gd name="T9" fmla="*/ 168 h 168"/>
                <a:gd name="T10" fmla="*/ 0 w 153"/>
                <a:gd name="T11" fmla="*/ 0 h 168"/>
                <a:gd name="T12" fmla="*/ 57 w 153"/>
                <a:gd name="T13" fmla="*/ 0 h 168"/>
                <a:gd name="T14" fmla="*/ 103 w 153"/>
                <a:gd name="T15" fmla="*/ 93 h 168"/>
                <a:gd name="T16" fmla="*/ 105 w 153"/>
                <a:gd name="T17" fmla="*/ 93 h 168"/>
                <a:gd name="T18" fmla="*/ 104 w 153"/>
                <a:gd name="T19" fmla="*/ 54 h 168"/>
                <a:gd name="T20" fmla="*/ 104 w 153"/>
                <a:gd name="T21" fmla="*/ 0 h 168"/>
                <a:gd name="T22" fmla="*/ 153 w 153"/>
                <a:gd name="T23" fmla="*/ 0 h 168"/>
                <a:gd name="T24" fmla="*/ 153 w 153"/>
                <a:gd name="T25" fmla="*/ 168 h 168"/>
                <a:gd name="T26" fmla="*/ 97 w 153"/>
                <a:gd name="T27" fmla="*/ 168 h 168"/>
                <a:gd name="T28" fmla="*/ 50 w 153"/>
                <a:gd name="T29" fmla="*/ 7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8">
                  <a:moveTo>
                    <a:pt x="50" y="74"/>
                  </a:moveTo>
                  <a:cubicBezTo>
                    <a:pt x="49" y="74"/>
                    <a:pt x="49" y="74"/>
                    <a:pt x="49" y="74"/>
                  </a:cubicBezTo>
                  <a:cubicBezTo>
                    <a:pt x="49" y="74"/>
                    <a:pt x="49" y="84"/>
                    <a:pt x="49" y="114"/>
                  </a:cubicBezTo>
                  <a:cubicBezTo>
                    <a:pt x="49" y="168"/>
                    <a:pt x="49" y="168"/>
                    <a:pt x="49" y="168"/>
                  </a:cubicBezTo>
                  <a:cubicBezTo>
                    <a:pt x="0" y="168"/>
                    <a:pt x="0" y="168"/>
                    <a:pt x="0" y="168"/>
                  </a:cubicBezTo>
                  <a:cubicBezTo>
                    <a:pt x="0" y="0"/>
                    <a:pt x="0" y="0"/>
                    <a:pt x="0" y="0"/>
                  </a:cubicBezTo>
                  <a:cubicBezTo>
                    <a:pt x="57" y="0"/>
                    <a:pt x="57" y="0"/>
                    <a:pt x="57" y="0"/>
                  </a:cubicBezTo>
                  <a:cubicBezTo>
                    <a:pt x="103" y="93"/>
                    <a:pt x="103" y="93"/>
                    <a:pt x="103" y="93"/>
                  </a:cubicBezTo>
                  <a:cubicBezTo>
                    <a:pt x="105" y="93"/>
                    <a:pt x="105" y="93"/>
                    <a:pt x="105" y="93"/>
                  </a:cubicBezTo>
                  <a:cubicBezTo>
                    <a:pt x="105" y="93"/>
                    <a:pt x="104" y="84"/>
                    <a:pt x="104" y="54"/>
                  </a:cubicBezTo>
                  <a:cubicBezTo>
                    <a:pt x="104" y="0"/>
                    <a:pt x="104" y="0"/>
                    <a:pt x="104" y="0"/>
                  </a:cubicBezTo>
                  <a:cubicBezTo>
                    <a:pt x="153" y="0"/>
                    <a:pt x="153" y="0"/>
                    <a:pt x="153" y="0"/>
                  </a:cubicBezTo>
                  <a:cubicBezTo>
                    <a:pt x="153" y="168"/>
                    <a:pt x="153" y="168"/>
                    <a:pt x="153" y="168"/>
                  </a:cubicBezTo>
                  <a:cubicBezTo>
                    <a:pt x="97" y="168"/>
                    <a:pt x="97" y="168"/>
                    <a:pt x="97" y="168"/>
                  </a:cubicBezTo>
                  <a:lnTo>
                    <a:pt x="5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95" name="Freeform 11"/>
            <p:cNvSpPr>
              <a:spLocks/>
            </p:cNvSpPr>
            <p:nvPr userDrawn="1"/>
          </p:nvSpPr>
          <p:spPr bwMode="auto">
            <a:xfrm>
              <a:off x="1860" y="3171"/>
              <a:ext cx="442" cy="397"/>
            </a:xfrm>
            <a:custGeom>
              <a:avLst/>
              <a:gdLst>
                <a:gd name="T0" fmla="*/ 286 w 442"/>
                <a:gd name="T1" fmla="*/ 0 h 397"/>
                <a:gd name="T2" fmla="*/ 154 w 442"/>
                <a:gd name="T3" fmla="*/ 0 h 397"/>
                <a:gd name="T4" fmla="*/ 0 w 442"/>
                <a:gd name="T5" fmla="*/ 397 h 397"/>
                <a:gd name="T6" fmla="*/ 137 w 442"/>
                <a:gd name="T7" fmla="*/ 397 h 397"/>
                <a:gd name="T8" fmla="*/ 220 w 442"/>
                <a:gd name="T9" fmla="*/ 158 h 397"/>
                <a:gd name="T10" fmla="*/ 222 w 442"/>
                <a:gd name="T11" fmla="*/ 158 h 397"/>
                <a:gd name="T12" fmla="*/ 303 w 442"/>
                <a:gd name="T13" fmla="*/ 397 h 397"/>
                <a:gd name="T14" fmla="*/ 442 w 442"/>
                <a:gd name="T15" fmla="*/ 397 h 397"/>
                <a:gd name="T16" fmla="*/ 286 w 442"/>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397">
                  <a:moveTo>
                    <a:pt x="286" y="0"/>
                  </a:moveTo>
                  <a:lnTo>
                    <a:pt x="154" y="0"/>
                  </a:lnTo>
                  <a:lnTo>
                    <a:pt x="0" y="397"/>
                  </a:lnTo>
                  <a:lnTo>
                    <a:pt x="137" y="397"/>
                  </a:lnTo>
                  <a:lnTo>
                    <a:pt x="220" y="158"/>
                  </a:lnTo>
                  <a:lnTo>
                    <a:pt x="222" y="158"/>
                  </a:lnTo>
                  <a:lnTo>
                    <a:pt x="303" y="397"/>
                  </a:lnTo>
                  <a:lnTo>
                    <a:pt x="442" y="397"/>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96" name="Freeform 12"/>
            <p:cNvSpPr>
              <a:spLocks/>
            </p:cNvSpPr>
            <p:nvPr userDrawn="1"/>
          </p:nvSpPr>
          <p:spPr bwMode="auto">
            <a:xfrm>
              <a:off x="3306" y="3171"/>
              <a:ext cx="444" cy="397"/>
            </a:xfrm>
            <a:custGeom>
              <a:avLst/>
              <a:gdLst>
                <a:gd name="T0" fmla="*/ 288 w 444"/>
                <a:gd name="T1" fmla="*/ 0 h 397"/>
                <a:gd name="T2" fmla="*/ 156 w 444"/>
                <a:gd name="T3" fmla="*/ 0 h 397"/>
                <a:gd name="T4" fmla="*/ 0 w 444"/>
                <a:gd name="T5" fmla="*/ 397 h 397"/>
                <a:gd name="T6" fmla="*/ 140 w 444"/>
                <a:gd name="T7" fmla="*/ 397 h 397"/>
                <a:gd name="T8" fmla="*/ 220 w 444"/>
                <a:gd name="T9" fmla="*/ 158 h 397"/>
                <a:gd name="T10" fmla="*/ 225 w 444"/>
                <a:gd name="T11" fmla="*/ 158 h 397"/>
                <a:gd name="T12" fmla="*/ 305 w 444"/>
                <a:gd name="T13" fmla="*/ 397 h 397"/>
                <a:gd name="T14" fmla="*/ 444 w 444"/>
                <a:gd name="T15" fmla="*/ 397 h 397"/>
                <a:gd name="T16" fmla="*/ 288 w 444"/>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397">
                  <a:moveTo>
                    <a:pt x="288" y="0"/>
                  </a:moveTo>
                  <a:lnTo>
                    <a:pt x="156" y="0"/>
                  </a:lnTo>
                  <a:lnTo>
                    <a:pt x="0" y="397"/>
                  </a:lnTo>
                  <a:lnTo>
                    <a:pt x="140" y="397"/>
                  </a:lnTo>
                  <a:lnTo>
                    <a:pt x="220" y="158"/>
                  </a:lnTo>
                  <a:lnTo>
                    <a:pt x="225" y="158"/>
                  </a:lnTo>
                  <a:lnTo>
                    <a:pt x="305" y="397"/>
                  </a:lnTo>
                  <a:lnTo>
                    <a:pt x="444" y="397"/>
                  </a:lnTo>
                  <a:lnTo>
                    <a:pt x="288" y="0"/>
                  </a:ln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97" name="Freeform 13"/>
            <p:cNvSpPr>
              <a:spLocks/>
            </p:cNvSpPr>
            <p:nvPr userDrawn="1"/>
          </p:nvSpPr>
          <p:spPr bwMode="auto">
            <a:xfrm>
              <a:off x="2831" y="3171"/>
              <a:ext cx="466" cy="397"/>
            </a:xfrm>
            <a:custGeom>
              <a:avLst/>
              <a:gdLst>
                <a:gd name="T0" fmla="*/ 79 w 197"/>
                <a:gd name="T1" fmla="*/ 168 h 168"/>
                <a:gd name="T2" fmla="*/ 50 w 197"/>
                <a:gd name="T3" fmla="*/ 66 h 168"/>
                <a:gd name="T4" fmla="*/ 49 w 197"/>
                <a:gd name="T5" fmla="*/ 66 h 168"/>
                <a:gd name="T6" fmla="*/ 49 w 197"/>
                <a:gd name="T7" fmla="*/ 104 h 168"/>
                <a:gd name="T8" fmla="*/ 49 w 197"/>
                <a:gd name="T9" fmla="*/ 168 h 168"/>
                <a:gd name="T10" fmla="*/ 0 w 197"/>
                <a:gd name="T11" fmla="*/ 168 h 168"/>
                <a:gd name="T12" fmla="*/ 0 w 197"/>
                <a:gd name="T13" fmla="*/ 0 h 168"/>
                <a:gd name="T14" fmla="*/ 69 w 197"/>
                <a:gd name="T15" fmla="*/ 0 h 168"/>
                <a:gd name="T16" fmla="*/ 98 w 197"/>
                <a:gd name="T17" fmla="*/ 99 h 168"/>
                <a:gd name="T18" fmla="*/ 99 w 197"/>
                <a:gd name="T19" fmla="*/ 99 h 168"/>
                <a:gd name="T20" fmla="*/ 128 w 197"/>
                <a:gd name="T21" fmla="*/ 0 h 168"/>
                <a:gd name="T22" fmla="*/ 197 w 197"/>
                <a:gd name="T23" fmla="*/ 0 h 168"/>
                <a:gd name="T24" fmla="*/ 197 w 197"/>
                <a:gd name="T25" fmla="*/ 168 h 168"/>
                <a:gd name="T26" fmla="*/ 148 w 197"/>
                <a:gd name="T27" fmla="*/ 168 h 168"/>
                <a:gd name="T28" fmla="*/ 148 w 197"/>
                <a:gd name="T29" fmla="*/ 104 h 168"/>
                <a:gd name="T30" fmla="*/ 149 w 197"/>
                <a:gd name="T31" fmla="*/ 66 h 168"/>
                <a:gd name="T32" fmla="*/ 147 w 197"/>
                <a:gd name="T33" fmla="*/ 66 h 168"/>
                <a:gd name="T34" fmla="*/ 118 w 197"/>
                <a:gd name="T35" fmla="*/ 168 h 168"/>
                <a:gd name="T36" fmla="*/ 79 w 197"/>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68">
                  <a:moveTo>
                    <a:pt x="79" y="168"/>
                  </a:moveTo>
                  <a:cubicBezTo>
                    <a:pt x="50" y="66"/>
                    <a:pt x="50" y="66"/>
                    <a:pt x="50" y="66"/>
                  </a:cubicBezTo>
                  <a:cubicBezTo>
                    <a:pt x="49" y="66"/>
                    <a:pt x="49" y="66"/>
                    <a:pt x="49" y="66"/>
                  </a:cubicBezTo>
                  <a:cubicBezTo>
                    <a:pt x="49" y="66"/>
                    <a:pt x="49" y="75"/>
                    <a:pt x="49" y="104"/>
                  </a:cubicBezTo>
                  <a:cubicBezTo>
                    <a:pt x="49" y="134"/>
                    <a:pt x="49" y="168"/>
                    <a:pt x="49" y="168"/>
                  </a:cubicBezTo>
                  <a:cubicBezTo>
                    <a:pt x="0" y="168"/>
                    <a:pt x="0" y="168"/>
                    <a:pt x="0" y="168"/>
                  </a:cubicBezTo>
                  <a:cubicBezTo>
                    <a:pt x="0" y="0"/>
                    <a:pt x="0" y="0"/>
                    <a:pt x="0" y="0"/>
                  </a:cubicBezTo>
                  <a:cubicBezTo>
                    <a:pt x="69" y="0"/>
                    <a:pt x="69" y="0"/>
                    <a:pt x="69" y="0"/>
                  </a:cubicBezTo>
                  <a:cubicBezTo>
                    <a:pt x="98" y="99"/>
                    <a:pt x="98" y="99"/>
                    <a:pt x="98" y="99"/>
                  </a:cubicBezTo>
                  <a:cubicBezTo>
                    <a:pt x="99" y="99"/>
                    <a:pt x="99" y="99"/>
                    <a:pt x="99" y="99"/>
                  </a:cubicBezTo>
                  <a:cubicBezTo>
                    <a:pt x="128" y="0"/>
                    <a:pt x="128" y="0"/>
                    <a:pt x="128" y="0"/>
                  </a:cubicBezTo>
                  <a:cubicBezTo>
                    <a:pt x="197" y="0"/>
                    <a:pt x="197" y="0"/>
                    <a:pt x="197" y="0"/>
                  </a:cubicBezTo>
                  <a:cubicBezTo>
                    <a:pt x="197" y="168"/>
                    <a:pt x="197" y="168"/>
                    <a:pt x="197" y="168"/>
                  </a:cubicBezTo>
                  <a:cubicBezTo>
                    <a:pt x="148" y="168"/>
                    <a:pt x="148" y="168"/>
                    <a:pt x="148" y="168"/>
                  </a:cubicBezTo>
                  <a:cubicBezTo>
                    <a:pt x="148" y="168"/>
                    <a:pt x="148" y="134"/>
                    <a:pt x="148" y="104"/>
                  </a:cubicBezTo>
                  <a:cubicBezTo>
                    <a:pt x="148" y="75"/>
                    <a:pt x="149" y="66"/>
                    <a:pt x="149" y="66"/>
                  </a:cubicBezTo>
                  <a:cubicBezTo>
                    <a:pt x="147" y="66"/>
                    <a:pt x="147" y="66"/>
                    <a:pt x="147" y="66"/>
                  </a:cubicBezTo>
                  <a:cubicBezTo>
                    <a:pt x="118" y="168"/>
                    <a:pt x="118" y="168"/>
                    <a:pt x="118" y="168"/>
                  </a:cubicBezTo>
                  <a:lnTo>
                    <a:pt x="7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798" name="Freeform 14"/>
            <p:cNvSpPr>
              <a:spLocks/>
            </p:cNvSpPr>
            <p:nvPr userDrawn="1"/>
          </p:nvSpPr>
          <p:spPr bwMode="auto">
            <a:xfrm>
              <a:off x="2312" y="3171"/>
              <a:ext cx="465" cy="397"/>
            </a:xfrm>
            <a:custGeom>
              <a:avLst/>
              <a:gdLst>
                <a:gd name="T0" fmla="*/ 79 w 197"/>
                <a:gd name="T1" fmla="*/ 168 h 168"/>
                <a:gd name="T2" fmla="*/ 50 w 197"/>
                <a:gd name="T3" fmla="*/ 66 h 168"/>
                <a:gd name="T4" fmla="*/ 49 w 197"/>
                <a:gd name="T5" fmla="*/ 66 h 168"/>
                <a:gd name="T6" fmla="*/ 49 w 197"/>
                <a:gd name="T7" fmla="*/ 104 h 168"/>
                <a:gd name="T8" fmla="*/ 49 w 197"/>
                <a:gd name="T9" fmla="*/ 168 h 168"/>
                <a:gd name="T10" fmla="*/ 0 w 197"/>
                <a:gd name="T11" fmla="*/ 168 h 168"/>
                <a:gd name="T12" fmla="*/ 0 w 197"/>
                <a:gd name="T13" fmla="*/ 0 h 168"/>
                <a:gd name="T14" fmla="*/ 69 w 197"/>
                <a:gd name="T15" fmla="*/ 0 h 168"/>
                <a:gd name="T16" fmla="*/ 98 w 197"/>
                <a:gd name="T17" fmla="*/ 99 h 168"/>
                <a:gd name="T18" fmla="*/ 99 w 197"/>
                <a:gd name="T19" fmla="*/ 99 h 168"/>
                <a:gd name="T20" fmla="*/ 128 w 197"/>
                <a:gd name="T21" fmla="*/ 0 h 168"/>
                <a:gd name="T22" fmla="*/ 197 w 197"/>
                <a:gd name="T23" fmla="*/ 0 h 168"/>
                <a:gd name="T24" fmla="*/ 197 w 197"/>
                <a:gd name="T25" fmla="*/ 168 h 168"/>
                <a:gd name="T26" fmla="*/ 148 w 197"/>
                <a:gd name="T27" fmla="*/ 168 h 168"/>
                <a:gd name="T28" fmla="*/ 148 w 197"/>
                <a:gd name="T29" fmla="*/ 104 h 168"/>
                <a:gd name="T30" fmla="*/ 149 w 197"/>
                <a:gd name="T31" fmla="*/ 66 h 168"/>
                <a:gd name="T32" fmla="*/ 148 w 197"/>
                <a:gd name="T33" fmla="*/ 66 h 168"/>
                <a:gd name="T34" fmla="*/ 118 w 197"/>
                <a:gd name="T35" fmla="*/ 168 h 168"/>
                <a:gd name="T36" fmla="*/ 79 w 197"/>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68">
                  <a:moveTo>
                    <a:pt x="79" y="168"/>
                  </a:moveTo>
                  <a:cubicBezTo>
                    <a:pt x="50" y="66"/>
                    <a:pt x="50" y="66"/>
                    <a:pt x="50" y="66"/>
                  </a:cubicBezTo>
                  <a:cubicBezTo>
                    <a:pt x="49" y="66"/>
                    <a:pt x="49" y="66"/>
                    <a:pt x="49" y="66"/>
                  </a:cubicBezTo>
                  <a:cubicBezTo>
                    <a:pt x="49" y="66"/>
                    <a:pt x="49" y="75"/>
                    <a:pt x="49" y="104"/>
                  </a:cubicBezTo>
                  <a:cubicBezTo>
                    <a:pt x="49" y="134"/>
                    <a:pt x="49" y="168"/>
                    <a:pt x="49" y="168"/>
                  </a:cubicBezTo>
                  <a:cubicBezTo>
                    <a:pt x="0" y="168"/>
                    <a:pt x="0" y="168"/>
                    <a:pt x="0" y="168"/>
                  </a:cubicBezTo>
                  <a:cubicBezTo>
                    <a:pt x="0" y="0"/>
                    <a:pt x="0" y="0"/>
                    <a:pt x="0" y="0"/>
                  </a:cubicBezTo>
                  <a:cubicBezTo>
                    <a:pt x="69" y="0"/>
                    <a:pt x="69" y="0"/>
                    <a:pt x="69" y="0"/>
                  </a:cubicBezTo>
                  <a:cubicBezTo>
                    <a:pt x="98" y="99"/>
                    <a:pt x="98" y="99"/>
                    <a:pt x="98" y="99"/>
                  </a:cubicBezTo>
                  <a:cubicBezTo>
                    <a:pt x="99" y="99"/>
                    <a:pt x="99" y="99"/>
                    <a:pt x="99" y="99"/>
                  </a:cubicBezTo>
                  <a:cubicBezTo>
                    <a:pt x="128" y="0"/>
                    <a:pt x="128" y="0"/>
                    <a:pt x="128" y="0"/>
                  </a:cubicBezTo>
                  <a:cubicBezTo>
                    <a:pt x="197" y="0"/>
                    <a:pt x="197" y="0"/>
                    <a:pt x="197" y="0"/>
                  </a:cubicBezTo>
                  <a:cubicBezTo>
                    <a:pt x="197" y="168"/>
                    <a:pt x="197" y="168"/>
                    <a:pt x="197" y="168"/>
                  </a:cubicBezTo>
                  <a:cubicBezTo>
                    <a:pt x="148" y="168"/>
                    <a:pt x="148" y="168"/>
                    <a:pt x="148" y="168"/>
                  </a:cubicBezTo>
                  <a:cubicBezTo>
                    <a:pt x="148" y="168"/>
                    <a:pt x="148" y="134"/>
                    <a:pt x="148" y="104"/>
                  </a:cubicBezTo>
                  <a:cubicBezTo>
                    <a:pt x="148" y="75"/>
                    <a:pt x="149" y="66"/>
                    <a:pt x="149" y="66"/>
                  </a:cubicBezTo>
                  <a:cubicBezTo>
                    <a:pt x="148" y="66"/>
                    <a:pt x="148" y="66"/>
                    <a:pt x="148" y="66"/>
                  </a:cubicBezTo>
                  <a:cubicBezTo>
                    <a:pt x="118" y="168"/>
                    <a:pt x="118" y="168"/>
                    <a:pt x="118" y="168"/>
                  </a:cubicBezTo>
                  <a:lnTo>
                    <a:pt x="7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5" name="TextBox 24"/>
          <p:cNvSpPr txBox="1"/>
          <p:nvPr userDrawn="1">
            <p:custDataLst>
              <p:tags r:id="rId1"/>
            </p:custDataLst>
          </p:nvPr>
        </p:nvSpPr>
        <p:spPr>
          <a:xfrm>
            <a:off x="-2822892" y="592138"/>
            <a:ext cx="8528050" cy="1089900"/>
          </a:xfrm>
          <a:prstGeom prst="rect">
            <a:avLst/>
          </a:prstGeom>
          <a:noFill/>
          <a:ln>
            <a:noFill/>
          </a:ln>
        </p:spPr>
        <p:txBody>
          <a:bodyPr wrap="square" lIns="324000" rIns="144000" rtlCol="0" anchor="b">
            <a:noAutofit/>
          </a:bodyPr>
          <a:lstStyle/>
          <a:p>
            <a:endParaRPr lang="de-CH" b="1" dirty="0">
              <a:solidFill>
                <a:schemeClr val="bg1"/>
              </a:solidFill>
              <a:latin typeface="Arial" pitchFamily="34" charset="0"/>
              <a:cs typeface="Arial" pitchFamily="34" charset="0"/>
            </a:endParaRPr>
          </a:p>
        </p:txBody>
      </p:sp>
      <p:sp>
        <p:nvSpPr>
          <p:cNvPr id="2" name="Titel 1"/>
          <p:cNvSpPr>
            <a:spLocks noGrp="1"/>
          </p:cNvSpPr>
          <p:nvPr>
            <p:ph type="title"/>
          </p:nvPr>
        </p:nvSpPr>
        <p:spPr>
          <a:xfrm>
            <a:off x="303213" y="4919472"/>
            <a:ext cx="8531225" cy="1118918"/>
          </a:xfrm>
          <a:noFill/>
          <a:ln>
            <a:noFill/>
          </a:ln>
        </p:spPr>
        <p:txBody>
          <a:bodyPr wrap="square" lIns="324000" rIns="144000" rtlCol="0" anchor="b">
            <a:noAutofit/>
          </a:bodyPr>
          <a:lstStyle>
            <a:lvl1pPr>
              <a:defRPr lang="en-US" sz="1800" kern="1200">
                <a:latin typeface="Arial" pitchFamily="34" charset="0"/>
                <a:ea typeface="+mn-ea"/>
                <a:cs typeface="Arial" pitchFamily="34" charset="0"/>
              </a:defRPr>
            </a:lvl1pPr>
          </a:lstStyle>
          <a:p>
            <a:pPr lvl="0">
              <a:spcBef>
                <a:spcPct val="0"/>
              </a:spcBef>
            </a:pPr>
            <a:r>
              <a:rPr lang="de-DE" smtClean="0"/>
              <a:t>Titelmasterformat durch Klicken bearbeiten</a:t>
            </a:r>
            <a:endParaRPr lang="en-US" dirty="0" smtClean="0"/>
          </a:p>
        </p:txBody>
      </p:sp>
      <p:pic>
        <p:nvPicPr>
          <p:cNvPr id="22" name="Picture 4" descr="V:\Gruppe\Praesentationen\2013\JPG_von_InDesign\Praesentation-Gruppe_en.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3334" t="14462" r="3351" b="24829"/>
          <a:stretch/>
        </p:blipFill>
        <p:spPr bwMode="auto">
          <a:xfrm>
            <a:off x="304800" y="942974"/>
            <a:ext cx="8532813" cy="39764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Datumsplatzhalter 2"/>
          <p:cNvSpPr>
            <a:spLocks noGrp="1"/>
          </p:cNvSpPr>
          <p:nvPr>
            <p:ph type="dt" sz="half" idx="10"/>
          </p:nvPr>
        </p:nvSpPr>
        <p:spPr/>
        <p:txBody>
          <a:bodyPr/>
          <a:lstStyle>
            <a:lvl1pPr>
              <a:defRPr/>
            </a:lvl1pPr>
          </a:lstStyle>
          <a:p>
            <a:fld id="{899CC225-454A-40E4-B29E-A092C274D4DE}" type="datetime1">
              <a:rPr lang="en-US" smtClean="0"/>
              <a:t>3/5/2015</a:t>
            </a:fld>
            <a:endParaRPr lang="de-CH"/>
          </a:p>
        </p:txBody>
      </p:sp>
      <p:sp>
        <p:nvSpPr>
          <p:cNvPr id="4" name="Fußzeilenplatzhalter 3"/>
          <p:cNvSpPr>
            <a:spLocks noGrp="1"/>
          </p:cNvSpPr>
          <p:nvPr>
            <p:ph type="ftr" sz="quarter" idx="11"/>
          </p:nvPr>
        </p:nvSpPr>
        <p:spPr/>
        <p:txBody>
          <a:bodyPr/>
          <a:lstStyle>
            <a:lvl1pPr>
              <a:defRPr/>
            </a:lvl1pPr>
          </a:lstStyle>
          <a:p>
            <a:r>
              <a:rPr lang="de-CH" smtClean="0"/>
              <a:t>Low Temperature Asphalt</a:t>
            </a:r>
            <a:endParaRPr lang="de-CH"/>
          </a:p>
        </p:txBody>
      </p:sp>
      <p:sp>
        <p:nvSpPr>
          <p:cNvPr id="5" name="Foliennummernplatzhalter 4"/>
          <p:cNvSpPr>
            <a:spLocks noGrp="1"/>
          </p:cNvSpPr>
          <p:nvPr>
            <p:ph type="sldNum" sz="quarter" idx="12"/>
          </p:nvPr>
        </p:nvSpPr>
        <p:spPr/>
        <p:txBody>
          <a:bodyPr/>
          <a:lstStyle>
            <a:lvl1pPr>
              <a:defRPr/>
            </a:lvl1pPr>
          </a:lstStyle>
          <a:p>
            <a:fld id="{66798989-EA3C-4536-9D8A-048A8179F578}" type="slidenum">
              <a:rPr lang="de-CH"/>
              <a:pPr/>
              <a:t>‹Nr.›</a:t>
            </a:fld>
            <a:endParaRPr lang="de-CH"/>
          </a:p>
        </p:txBody>
      </p:sp>
    </p:spTree>
    <p:extLst>
      <p:ext uri="{BB962C8B-B14F-4D97-AF65-F5344CB8AC3E}">
        <p14:creationId xmlns:p14="http://schemas.microsoft.com/office/powerpoint/2010/main" val="2340560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62" name="Rectangle 2"/>
          <p:cNvSpPr>
            <a:spLocks noChangeArrowheads="1"/>
          </p:cNvSpPr>
          <p:nvPr/>
        </p:nvSpPr>
        <p:spPr bwMode="auto">
          <a:xfrm>
            <a:off x="306388" y="1555750"/>
            <a:ext cx="8531225" cy="4994275"/>
          </a:xfrm>
          <a:prstGeom prst="rect">
            <a:avLst/>
          </a:prstGeom>
          <a:solidFill>
            <a:schemeClr val="accent2"/>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400"/>
          </a:p>
        </p:txBody>
      </p:sp>
      <p:sp>
        <p:nvSpPr>
          <p:cNvPr id="501763" name="Rectangle 3"/>
          <p:cNvSpPr>
            <a:spLocks noGrp="1" noChangeArrowheads="1"/>
          </p:cNvSpPr>
          <p:nvPr>
            <p:ph type="body" idx="1"/>
          </p:nvPr>
        </p:nvSpPr>
        <p:spPr bwMode="auto">
          <a:xfrm>
            <a:off x="306388" y="1555750"/>
            <a:ext cx="8528050" cy="499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720" rIns="90000" bIns="45720" numCol="1" anchor="t" anchorCtr="0" compatLnSpc="1">
            <a:prstTxWarp prst="textNoShape">
              <a:avLst/>
            </a:prstTxWarp>
          </a:bodyPr>
          <a:lstStyle/>
          <a:p>
            <a:pPr lvl="0"/>
            <a:r>
              <a:rPr lang="de-CH" dirty="0" smtClean="0"/>
              <a:t>Textmasterformate durch Klicken bearbeiten</a:t>
            </a:r>
          </a:p>
          <a:p>
            <a:pPr lvl="1"/>
            <a:r>
              <a:rPr lang="de-CH" dirty="0" smtClean="0"/>
              <a:t>Zweite Ebene</a:t>
            </a:r>
          </a:p>
          <a:p>
            <a:pPr lvl="2"/>
            <a:r>
              <a:rPr lang="de-CH" dirty="0" smtClean="0"/>
              <a:t>Dritte Ebene</a:t>
            </a:r>
          </a:p>
          <a:p>
            <a:pPr lvl="3"/>
            <a:r>
              <a:rPr lang="de-CH" dirty="0" smtClean="0"/>
              <a:t>Vierte Ebene</a:t>
            </a:r>
          </a:p>
          <a:p>
            <a:pPr lvl="4"/>
            <a:r>
              <a:rPr lang="de-CH" dirty="0" smtClean="0"/>
              <a:t>Fünfte Ebene</a:t>
            </a:r>
          </a:p>
        </p:txBody>
      </p:sp>
      <p:sp>
        <p:nvSpPr>
          <p:cNvPr id="501764" name="Rectangle 4"/>
          <p:cNvSpPr>
            <a:spLocks noGrp="1" noChangeArrowheads="1"/>
          </p:cNvSpPr>
          <p:nvPr>
            <p:ph type="title"/>
          </p:nvPr>
        </p:nvSpPr>
        <p:spPr bwMode="auto">
          <a:xfrm>
            <a:off x="306388" y="942975"/>
            <a:ext cx="8531225" cy="522288"/>
          </a:xfrm>
          <a:prstGeom prst="rect">
            <a:avLst/>
          </a:prstGeom>
          <a:solidFill>
            <a:schemeClr val="tx2"/>
          </a:solidFill>
          <a:ln>
            <a:noFill/>
          </a:ln>
          <a:effectLst/>
          <a:extLst/>
        </p:spPr>
        <p:txBody>
          <a:bodyPr vert="horz" wrap="none" lIns="91440" tIns="45720" rIns="91440" bIns="45720" numCol="1" anchor="ctr" anchorCtr="0" compatLnSpc="1">
            <a:prstTxWarp prst="textNoShape">
              <a:avLst/>
            </a:prstTxWarp>
          </a:bodyPr>
          <a:lstStyle/>
          <a:p>
            <a:pPr lvl="0"/>
            <a:endParaRPr lang="de-CH" dirty="0" smtClean="0"/>
          </a:p>
        </p:txBody>
      </p:sp>
      <p:sp>
        <p:nvSpPr>
          <p:cNvPr id="501765" name="Rectangle 5"/>
          <p:cNvSpPr>
            <a:spLocks noGrp="1" noChangeArrowheads="1"/>
          </p:cNvSpPr>
          <p:nvPr>
            <p:ph type="dt" sz="half" idx="2"/>
          </p:nvPr>
        </p:nvSpPr>
        <p:spPr bwMode="auto">
          <a:xfrm>
            <a:off x="6926263" y="6589713"/>
            <a:ext cx="1371600" cy="14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fld id="{F63C36AD-3440-47DB-9537-F4648C542266}" type="datetime1">
              <a:rPr lang="en-US" smtClean="0"/>
              <a:t>3/5/2015</a:t>
            </a:fld>
            <a:endParaRPr lang="de-CH"/>
          </a:p>
        </p:txBody>
      </p:sp>
      <p:sp>
        <p:nvSpPr>
          <p:cNvPr id="501766" name="Rectangle 6"/>
          <p:cNvSpPr>
            <a:spLocks noGrp="1" noChangeArrowheads="1"/>
          </p:cNvSpPr>
          <p:nvPr>
            <p:ph type="ftr" sz="quarter" idx="3"/>
          </p:nvPr>
        </p:nvSpPr>
        <p:spPr bwMode="auto">
          <a:xfrm>
            <a:off x="304800" y="6589713"/>
            <a:ext cx="6326188"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a:lvl1pPr>
          </a:lstStyle>
          <a:p>
            <a:r>
              <a:rPr lang="en-US" smtClean="0"/>
              <a:t>| © Ammann Group | For Internal Use Only</a:t>
            </a:r>
            <a:endParaRPr lang="de-CH"/>
          </a:p>
        </p:txBody>
      </p:sp>
      <p:sp>
        <p:nvSpPr>
          <p:cNvPr id="501767" name="Rectangle 7"/>
          <p:cNvSpPr>
            <a:spLocks noGrp="1" noChangeArrowheads="1"/>
          </p:cNvSpPr>
          <p:nvPr>
            <p:ph type="sldNum" sz="quarter" idx="4"/>
          </p:nvPr>
        </p:nvSpPr>
        <p:spPr bwMode="auto">
          <a:xfrm>
            <a:off x="8386763" y="6589713"/>
            <a:ext cx="450850" cy="14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862CDB7-6495-426E-B98E-3DA760B8F2DA}" type="slidenum">
              <a:rPr lang="de-CH"/>
              <a:pPr/>
              <a:t>‹Nr.›</a:t>
            </a:fld>
            <a:endParaRPr lang="de-CH"/>
          </a:p>
        </p:txBody>
      </p:sp>
      <p:grpSp>
        <p:nvGrpSpPr>
          <p:cNvPr id="501768" name="Group 8"/>
          <p:cNvGrpSpPr>
            <a:grpSpLocks/>
          </p:cNvGrpSpPr>
          <p:nvPr/>
        </p:nvGrpSpPr>
        <p:grpSpPr bwMode="auto">
          <a:xfrm>
            <a:off x="6929438" y="309563"/>
            <a:ext cx="1905000" cy="282575"/>
            <a:chOff x="1860" y="3171"/>
            <a:chExt cx="2677" cy="397"/>
          </a:xfrm>
        </p:grpSpPr>
        <p:sp>
          <p:nvSpPr>
            <p:cNvPr id="501769" name="Freeform 9"/>
            <p:cNvSpPr>
              <a:spLocks/>
            </p:cNvSpPr>
            <p:nvPr userDrawn="1"/>
          </p:nvSpPr>
          <p:spPr bwMode="auto">
            <a:xfrm>
              <a:off x="4175" y="3171"/>
              <a:ext cx="362" cy="397"/>
            </a:xfrm>
            <a:custGeom>
              <a:avLst/>
              <a:gdLst>
                <a:gd name="T0" fmla="*/ 50 w 153"/>
                <a:gd name="T1" fmla="*/ 74 h 168"/>
                <a:gd name="T2" fmla="*/ 49 w 153"/>
                <a:gd name="T3" fmla="*/ 74 h 168"/>
                <a:gd name="T4" fmla="*/ 49 w 153"/>
                <a:gd name="T5" fmla="*/ 114 h 168"/>
                <a:gd name="T6" fmla="*/ 49 w 153"/>
                <a:gd name="T7" fmla="*/ 168 h 168"/>
                <a:gd name="T8" fmla="*/ 0 w 153"/>
                <a:gd name="T9" fmla="*/ 168 h 168"/>
                <a:gd name="T10" fmla="*/ 0 w 153"/>
                <a:gd name="T11" fmla="*/ 0 h 168"/>
                <a:gd name="T12" fmla="*/ 57 w 153"/>
                <a:gd name="T13" fmla="*/ 0 h 168"/>
                <a:gd name="T14" fmla="*/ 104 w 153"/>
                <a:gd name="T15" fmla="*/ 93 h 168"/>
                <a:gd name="T16" fmla="*/ 105 w 153"/>
                <a:gd name="T17" fmla="*/ 93 h 168"/>
                <a:gd name="T18" fmla="*/ 104 w 153"/>
                <a:gd name="T19" fmla="*/ 54 h 168"/>
                <a:gd name="T20" fmla="*/ 104 w 153"/>
                <a:gd name="T21" fmla="*/ 0 h 168"/>
                <a:gd name="T22" fmla="*/ 153 w 153"/>
                <a:gd name="T23" fmla="*/ 0 h 168"/>
                <a:gd name="T24" fmla="*/ 153 w 153"/>
                <a:gd name="T25" fmla="*/ 168 h 168"/>
                <a:gd name="T26" fmla="*/ 97 w 153"/>
                <a:gd name="T27" fmla="*/ 168 h 168"/>
                <a:gd name="T28" fmla="*/ 50 w 153"/>
                <a:gd name="T29" fmla="*/ 7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8">
                  <a:moveTo>
                    <a:pt x="50" y="74"/>
                  </a:moveTo>
                  <a:cubicBezTo>
                    <a:pt x="49" y="74"/>
                    <a:pt x="49" y="74"/>
                    <a:pt x="49" y="74"/>
                  </a:cubicBezTo>
                  <a:cubicBezTo>
                    <a:pt x="49" y="74"/>
                    <a:pt x="49" y="84"/>
                    <a:pt x="49" y="114"/>
                  </a:cubicBezTo>
                  <a:cubicBezTo>
                    <a:pt x="49" y="168"/>
                    <a:pt x="49" y="168"/>
                    <a:pt x="49" y="168"/>
                  </a:cubicBezTo>
                  <a:cubicBezTo>
                    <a:pt x="0" y="168"/>
                    <a:pt x="0" y="168"/>
                    <a:pt x="0" y="168"/>
                  </a:cubicBezTo>
                  <a:cubicBezTo>
                    <a:pt x="0" y="0"/>
                    <a:pt x="0" y="0"/>
                    <a:pt x="0" y="0"/>
                  </a:cubicBezTo>
                  <a:cubicBezTo>
                    <a:pt x="57" y="0"/>
                    <a:pt x="57" y="0"/>
                    <a:pt x="57" y="0"/>
                  </a:cubicBezTo>
                  <a:cubicBezTo>
                    <a:pt x="104" y="93"/>
                    <a:pt x="104" y="93"/>
                    <a:pt x="104" y="93"/>
                  </a:cubicBezTo>
                  <a:cubicBezTo>
                    <a:pt x="105" y="93"/>
                    <a:pt x="105" y="93"/>
                    <a:pt x="105" y="93"/>
                  </a:cubicBezTo>
                  <a:cubicBezTo>
                    <a:pt x="105" y="93"/>
                    <a:pt x="104" y="84"/>
                    <a:pt x="104" y="54"/>
                  </a:cubicBezTo>
                  <a:cubicBezTo>
                    <a:pt x="104" y="0"/>
                    <a:pt x="104" y="0"/>
                    <a:pt x="104" y="0"/>
                  </a:cubicBezTo>
                  <a:cubicBezTo>
                    <a:pt x="153" y="0"/>
                    <a:pt x="153" y="0"/>
                    <a:pt x="153" y="0"/>
                  </a:cubicBezTo>
                  <a:cubicBezTo>
                    <a:pt x="153" y="168"/>
                    <a:pt x="153" y="168"/>
                    <a:pt x="153" y="168"/>
                  </a:cubicBezTo>
                  <a:cubicBezTo>
                    <a:pt x="97" y="168"/>
                    <a:pt x="97" y="168"/>
                    <a:pt x="97" y="168"/>
                  </a:cubicBezTo>
                  <a:lnTo>
                    <a:pt x="5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70" name="Freeform 10"/>
            <p:cNvSpPr>
              <a:spLocks/>
            </p:cNvSpPr>
            <p:nvPr userDrawn="1"/>
          </p:nvSpPr>
          <p:spPr bwMode="auto">
            <a:xfrm>
              <a:off x="3760" y="3171"/>
              <a:ext cx="361" cy="397"/>
            </a:xfrm>
            <a:custGeom>
              <a:avLst/>
              <a:gdLst>
                <a:gd name="T0" fmla="*/ 50 w 153"/>
                <a:gd name="T1" fmla="*/ 74 h 168"/>
                <a:gd name="T2" fmla="*/ 49 w 153"/>
                <a:gd name="T3" fmla="*/ 74 h 168"/>
                <a:gd name="T4" fmla="*/ 49 w 153"/>
                <a:gd name="T5" fmla="*/ 114 h 168"/>
                <a:gd name="T6" fmla="*/ 49 w 153"/>
                <a:gd name="T7" fmla="*/ 168 h 168"/>
                <a:gd name="T8" fmla="*/ 0 w 153"/>
                <a:gd name="T9" fmla="*/ 168 h 168"/>
                <a:gd name="T10" fmla="*/ 0 w 153"/>
                <a:gd name="T11" fmla="*/ 0 h 168"/>
                <a:gd name="T12" fmla="*/ 57 w 153"/>
                <a:gd name="T13" fmla="*/ 0 h 168"/>
                <a:gd name="T14" fmla="*/ 103 w 153"/>
                <a:gd name="T15" fmla="*/ 93 h 168"/>
                <a:gd name="T16" fmla="*/ 105 w 153"/>
                <a:gd name="T17" fmla="*/ 93 h 168"/>
                <a:gd name="T18" fmla="*/ 104 w 153"/>
                <a:gd name="T19" fmla="*/ 54 h 168"/>
                <a:gd name="T20" fmla="*/ 104 w 153"/>
                <a:gd name="T21" fmla="*/ 0 h 168"/>
                <a:gd name="T22" fmla="*/ 153 w 153"/>
                <a:gd name="T23" fmla="*/ 0 h 168"/>
                <a:gd name="T24" fmla="*/ 153 w 153"/>
                <a:gd name="T25" fmla="*/ 168 h 168"/>
                <a:gd name="T26" fmla="*/ 97 w 153"/>
                <a:gd name="T27" fmla="*/ 168 h 168"/>
                <a:gd name="T28" fmla="*/ 50 w 153"/>
                <a:gd name="T29" fmla="*/ 7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3" h="168">
                  <a:moveTo>
                    <a:pt x="50" y="74"/>
                  </a:moveTo>
                  <a:cubicBezTo>
                    <a:pt x="49" y="74"/>
                    <a:pt x="49" y="74"/>
                    <a:pt x="49" y="74"/>
                  </a:cubicBezTo>
                  <a:cubicBezTo>
                    <a:pt x="49" y="74"/>
                    <a:pt x="49" y="84"/>
                    <a:pt x="49" y="114"/>
                  </a:cubicBezTo>
                  <a:cubicBezTo>
                    <a:pt x="49" y="168"/>
                    <a:pt x="49" y="168"/>
                    <a:pt x="49" y="168"/>
                  </a:cubicBezTo>
                  <a:cubicBezTo>
                    <a:pt x="0" y="168"/>
                    <a:pt x="0" y="168"/>
                    <a:pt x="0" y="168"/>
                  </a:cubicBezTo>
                  <a:cubicBezTo>
                    <a:pt x="0" y="0"/>
                    <a:pt x="0" y="0"/>
                    <a:pt x="0" y="0"/>
                  </a:cubicBezTo>
                  <a:cubicBezTo>
                    <a:pt x="57" y="0"/>
                    <a:pt x="57" y="0"/>
                    <a:pt x="57" y="0"/>
                  </a:cubicBezTo>
                  <a:cubicBezTo>
                    <a:pt x="103" y="93"/>
                    <a:pt x="103" y="93"/>
                    <a:pt x="103" y="93"/>
                  </a:cubicBezTo>
                  <a:cubicBezTo>
                    <a:pt x="105" y="93"/>
                    <a:pt x="105" y="93"/>
                    <a:pt x="105" y="93"/>
                  </a:cubicBezTo>
                  <a:cubicBezTo>
                    <a:pt x="105" y="93"/>
                    <a:pt x="104" y="84"/>
                    <a:pt x="104" y="54"/>
                  </a:cubicBezTo>
                  <a:cubicBezTo>
                    <a:pt x="104" y="0"/>
                    <a:pt x="104" y="0"/>
                    <a:pt x="104" y="0"/>
                  </a:cubicBezTo>
                  <a:cubicBezTo>
                    <a:pt x="153" y="0"/>
                    <a:pt x="153" y="0"/>
                    <a:pt x="153" y="0"/>
                  </a:cubicBezTo>
                  <a:cubicBezTo>
                    <a:pt x="153" y="168"/>
                    <a:pt x="153" y="168"/>
                    <a:pt x="153" y="168"/>
                  </a:cubicBezTo>
                  <a:cubicBezTo>
                    <a:pt x="97" y="168"/>
                    <a:pt x="97" y="168"/>
                    <a:pt x="97" y="168"/>
                  </a:cubicBezTo>
                  <a:lnTo>
                    <a:pt x="50" y="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71" name="Freeform 11"/>
            <p:cNvSpPr>
              <a:spLocks/>
            </p:cNvSpPr>
            <p:nvPr userDrawn="1"/>
          </p:nvSpPr>
          <p:spPr bwMode="auto">
            <a:xfrm>
              <a:off x="1860" y="3171"/>
              <a:ext cx="442" cy="397"/>
            </a:xfrm>
            <a:custGeom>
              <a:avLst/>
              <a:gdLst>
                <a:gd name="T0" fmla="*/ 286 w 442"/>
                <a:gd name="T1" fmla="*/ 0 h 397"/>
                <a:gd name="T2" fmla="*/ 154 w 442"/>
                <a:gd name="T3" fmla="*/ 0 h 397"/>
                <a:gd name="T4" fmla="*/ 0 w 442"/>
                <a:gd name="T5" fmla="*/ 397 h 397"/>
                <a:gd name="T6" fmla="*/ 137 w 442"/>
                <a:gd name="T7" fmla="*/ 397 h 397"/>
                <a:gd name="T8" fmla="*/ 220 w 442"/>
                <a:gd name="T9" fmla="*/ 158 h 397"/>
                <a:gd name="T10" fmla="*/ 222 w 442"/>
                <a:gd name="T11" fmla="*/ 158 h 397"/>
                <a:gd name="T12" fmla="*/ 303 w 442"/>
                <a:gd name="T13" fmla="*/ 397 h 397"/>
                <a:gd name="T14" fmla="*/ 442 w 442"/>
                <a:gd name="T15" fmla="*/ 397 h 397"/>
                <a:gd name="T16" fmla="*/ 286 w 442"/>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2" h="397">
                  <a:moveTo>
                    <a:pt x="286" y="0"/>
                  </a:moveTo>
                  <a:lnTo>
                    <a:pt x="154" y="0"/>
                  </a:lnTo>
                  <a:lnTo>
                    <a:pt x="0" y="397"/>
                  </a:lnTo>
                  <a:lnTo>
                    <a:pt x="137" y="397"/>
                  </a:lnTo>
                  <a:lnTo>
                    <a:pt x="220" y="158"/>
                  </a:lnTo>
                  <a:lnTo>
                    <a:pt x="222" y="158"/>
                  </a:lnTo>
                  <a:lnTo>
                    <a:pt x="303" y="397"/>
                  </a:lnTo>
                  <a:lnTo>
                    <a:pt x="442" y="397"/>
                  </a:lnTo>
                  <a:lnTo>
                    <a:pt x="28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72" name="Freeform 12"/>
            <p:cNvSpPr>
              <a:spLocks/>
            </p:cNvSpPr>
            <p:nvPr userDrawn="1"/>
          </p:nvSpPr>
          <p:spPr bwMode="auto">
            <a:xfrm>
              <a:off x="3306" y="3171"/>
              <a:ext cx="444" cy="397"/>
            </a:xfrm>
            <a:custGeom>
              <a:avLst/>
              <a:gdLst>
                <a:gd name="T0" fmla="*/ 288 w 444"/>
                <a:gd name="T1" fmla="*/ 0 h 397"/>
                <a:gd name="T2" fmla="*/ 156 w 444"/>
                <a:gd name="T3" fmla="*/ 0 h 397"/>
                <a:gd name="T4" fmla="*/ 0 w 444"/>
                <a:gd name="T5" fmla="*/ 397 h 397"/>
                <a:gd name="T6" fmla="*/ 140 w 444"/>
                <a:gd name="T7" fmla="*/ 397 h 397"/>
                <a:gd name="T8" fmla="*/ 220 w 444"/>
                <a:gd name="T9" fmla="*/ 158 h 397"/>
                <a:gd name="T10" fmla="*/ 225 w 444"/>
                <a:gd name="T11" fmla="*/ 158 h 397"/>
                <a:gd name="T12" fmla="*/ 305 w 444"/>
                <a:gd name="T13" fmla="*/ 397 h 397"/>
                <a:gd name="T14" fmla="*/ 444 w 444"/>
                <a:gd name="T15" fmla="*/ 397 h 397"/>
                <a:gd name="T16" fmla="*/ 288 w 444"/>
                <a:gd name="T17"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397">
                  <a:moveTo>
                    <a:pt x="288" y="0"/>
                  </a:moveTo>
                  <a:lnTo>
                    <a:pt x="156" y="0"/>
                  </a:lnTo>
                  <a:lnTo>
                    <a:pt x="0" y="397"/>
                  </a:lnTo>
                  <a:lnTo>
                    <a:pt x="140" y="397"/>
                  </a:lnTo>
                  <a:lnTo>
                    <a:pt x="220" y="158"/>
                  </a:lnTo>
                  <a:lnTo>
                    <a:pt x="225" y="158"/>
                  </a:lnTo>
                  <a:lnTo>
                    <a:pt x="305" y="397"/>
                  </a:lnTo>
                  <a:lnTo>
                    <a:pt x="444" y="397"/>
                  </a:lnTo>
                  <a:lnTo>
                    <a:pt x="288" y="0"/>
                  </a:lnTo>
                  <a:close/>
                </a:path>
              </a:pathLst>
            </a:custGeom>
            <a:solidFill>
              <a:srgbClr val="E2001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73" name="Freeform 13"/>
            <p:cNvSpPr>
              <a:spLocks/>
            </p:cNvSpPr>
            <p:nvPr userDrawn="1"/>
          </p:nvSpPr>
          <p:spPr bwMode="auto">
            <a:xfrm>
              <a:off x="2831" y="3171"/>
              <a:ext cx="466" cy="397"/>
            </a:xfrm>
            <a:custGeom>
              <a:avLst/>
              <a:gdLst>
                <a:gd name="T0" fmla="*/ 79 w 197"/>
                <a:gd name="T1" fmla="*/ 168 h 168"/>
                <a:gd name="T2" fmla="*/ 50 w 197"/>
                <a:gd name="T3" fmla="*/ 66 h 168"/>
                <a:gd name="T4" fmla="*/ 49 w 197"/>
                <a:gd name="T5" fmla="*/ 66 h 168"/>
                <a:gd name="T6" fmla="*/ 49 w 197"/>
                <a:gd name="T7" fmla="*/ 104 h 168"/>
                <a:gd name="T8" fmla="*/ 49 w 197"/>
                <a:gd name="T9" fmla="*/ 168 h 168"/>
                <a:gd name="T10" fmla="*/ 0 w 197"/>
                <a:gd name="T11" fmla="*/ 168 h 168"/>
                <a:gd name="T12" fmla="*/ 0 w 197"/>
                <a:gd name="T13" fmla="*/ 0 h 168"/>
                <a:gd name="T14" fmla="*/ 69 w 197"/>
                <a:gd name="T15" fmla="*/ 0 h 168"/>
                <a:gd name="T16" fmla="*/ 98 w 197"/>
                <a:gd name="T17" fmla="*/ 99 h 168"/>
                <a:gd name="T18" fmla="*/ 99 w 197"/>
                <a:gd name="T19" fmla="*/ 99 h 168"/>
                <a:gd name="T20" fmla="*/ 128 w 197"/>
                <a:gd name="T21" fmla="*/ 0 h 168"/>
                <a:gd name="T22" fmla="*/ 197 w 197"/>
                <a:gd name="T23" fmla="*/ 0 h 168"/>
                <a:gd name="T24" fmla="*/ 197 w 197"/>
                <a:gd name="T25" fmla="*/ 168 h 168"/>
                <a:gd name="T26" fmla="*/ 148 w 197"/>
                <a:gd name="T27" fmla="*/ 168 h 168"/>
                <a:gd name="T28" fmla="*/ 148 w 197"/>
                <a:gd name="T29" fmla="*/ 104 h 168"/>
                <a:gd name="T30" fmla="*/ 149 w 197"/>
                <a:gd name="T31" fmla="*/ 66 h 168"/>
                <a:gd name="T32" fmla="*/ 147 w 197"/>
                <a:gd name="T33" fmla="*/ 66 h 168"/>
                <a:gd name="T34" fmla="*/ 118 w 197"/>
                <a:gd name="T35" fmla="*/ 168 h 168"/>
                <a:gd name="T36" fmla="*/ 79 w 197"/>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68">
                  <a:moveTo>
                    <a:pt x="79" y="168"/>
                  </a:moveTo>
                  <a:cubicBezTo>
                    <a:pt x="50" y="66"/>
                    <a:pt x="50" y="66"/>
                    <a:pt x="50" y="66"/>
                  </a:cubicBezTo>
                  <a:cubicBezTo>
                    <a:pt x="49" y="66"/>
                    <a:pt x="49" y="66"/>
                    <a:pt x="49" y="66"/>
                  </a:cubicBezTo>
                  <a:cubicBezTo>
                    <a:pt x="49" y="66"/>
                    <a:pt x="49" y="75"/>
                    <a:pt x="49" y="104"/>
                  </a:cubicBezTo>
                  <a:cubicBezTo>
                    <a:pt x="49" y="134"/>
                    <a:pt x="49" y="168"/>
                    <a:pt x="49" y="168"/>
                  </a:cubicBezTo>
                  <a:cubicBezTo>
                    <a:pt x="0" y="168"/>
                    <a:pt x="0" y="168"/>
                    <a:pt x="0" y="168"/>
                  </a:cubicBezTo>
                  <a:cubicBezTo>
                    <a:pt x="0" y="0"/>
                    <a:pt x="0" y="0"/>
                    <a:pt x="0" y="0"/>
                  </a:cubicBezTo>
                  <a:cubicBezTo>
                    <a:pt x="69" y="0"/>
                    <a:pt x="69" y="0"/>
                    <a:pt x="69" y="0"/>
                  </a:cubicBezTo>
                  <a:cubicBezTo>
                    <a:pt x="98" y="99"/>
                    <a:pt x="98" y="99"/>
                    <a:pt x="98" y="99"/>
                  </a:cubicBezTo>
                  <a:cubicBezTo>
                    <a:pt x="99" y="99"/>
                    <a:pt x="99" y="99"/>
                    <a:pt x="99" y="99"/>
                  </a:cubicBezTo>
                  <a:cubicBezTo>
                    <a:pt x="128" y="0"/>
                    <a:pt x="128" y="0"/>
                    <a:pt x="128" y="0"/>
                  </a:cubicBezTo>
                  <a:cubicBezTo>
                    <a:pt x="197" y="0"/>
                    <a:pt x="197" y="0"/>
                    <a:pt x="197" y="0"/>
                  </a:cubicBezTo>
                  <a:cubicBezTo>
                    <a:pt x="197" y="168"/>
                    <a:pt x="197" y="168"/>
                    <a:pt x="197" y="168"/>
                  </a:cubicBezTo>
                  <a:cubicBezTo>
                    <a:pt x="148" y="168"/>
                    <a:pt x="148" y="168"/>
                    <a:pt x="148" y="168"/>
                  </a:cubicBezTo>
                  <a:cubicBezTo>
                    <a:pt x="148" y="168"/>
                    <a:pt x="148" y="134"/>
                    <a:pt x="148" y="104"/>
                  </a:cubicBezTo>
                  <a:cubicBezTo>
                    <a:pt x="148" y="75"/>
                    <a:pt x="149" y="66"/>
                    <a:pt x="149" y="66"/>
                  </a:cubicBezTo>
                  <a:cubicBezTo>
                    <a:pt x="147" y="66"/>
                    <a:pt x="147" y="66"/>
                    <a:pt x="147" y="66"/>
                  </a:cubicBezTo>
                  <a:cubicBezTo>
                    <a:pt x="118" y="168"/>
                    <a:pt x="118" y="168"/>
                    <a:pt x="118" y="168"/>
                  </a:cubicBezTo>
                  <a:lnTo>
                    <a:pt x="7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774" name="Freeform 14"/>
            <p:cNvSpPr>
              <a:spLocks/>
            </p:cNvSpPr>
            <p:nvPr userDrawn="1"/>
          </p:nvSpPr>
          <p:spPr bwMode="auto">
            <a:xfrm>
              <a:off x="2312" y="3171"/>
              <a:ext cx="465" cy="397"/>
            </a:xfrm>
            <a:custGeom>
              <a:avLst/>
              <a:gdLst>
                <a:gd name="T0" fmla="*/ 79 w 197"/>
                <a:gd name="T1" fmla="*/ 168 h 168"/>
                <a:gd name="T2" fmla="*/ 50 w 197"/>
                <a:gd name="T3" fmla="*/ 66 h 168"/>
                <a:gd name="T4" fmla="*/ 49 w 197"/>
                <a:gd name="T5" fmla="*/ 66 h 168"/>
                <a:gd name="T6" fmla="*/ 49 w 197"/>
                <a:gd name="T7" fmla="*/ 104 h 168"/>
                <a:gd name="T8" fmla="*/ 49 w 197"/>
                <a:gd name="T9" fmla="*/ 168 h 168"/>
                <a:gd name="T10" fmla="*/ 0 w 197"/>
                <a:gd name="T11" fmla="*/ 168 h 168"/>
                <a:gd name="T12" fmla="*/ 0 w 197"/>
                <a:gd name="T13" fmla="*/ 0 h 168"/>
                <a:gd name="T14" fmla="*/ 69 w 197"/>
                <a:gd name="T15" fmla="*/ 0 h 168"/>
                <a:gd name="T16" fmla="*/ 98 w 197"/>
                <a:gd name="T17" fmla="*/ 99 h 168"/>
                <a:gd name="T18" fmla="*/ 99 w 197"/>
                <a:gd name="T19" fmla="*/ 99 h 168"/>
                <a:gd name="T20" fmla="*/ 128 w 197"/>
                <a:gd name="T21" fmla="*/ 0 h 168"/>
                <a:gd name="T22" fmla="*/ 197 w 197"/>
                <a:gd name="T23" fmla="*/ 0 h 168"/>
                <a:gd name="T24" fmla="*/ 197 w 197"/>
                <a:gd name="T25" fmla="*/ 168 h 168"/>
                <a:gd name="T26" fmla="*/ 148 w 197"/>
                <a:gd name="T27" fmla="*/ 168 h 168"/>
                <a:gd name="T28" fmla="*/ 148 w 197"/>
                <a:gd name="T29" fmla="*/ 104 h 168"/>
                <a:gd name="T30" fmla="*/ 149 w 197"/>
                <a:gd name="T31" fmla="*/ 66 h 168"/>
                <a:gd name="T32" fmla="*/ 148 w 197"/>
                <a:gd name="T33" fmla="*/ 66 h 168"/>
                <a:gd name="T34" fmla="*/ 118 w 197"/>
                <a:gd name="T35" fmla="*/ 168 h 168"/>
                <a:gd name="T36" fmla="*/ 79 w 197"/>
                <a:gd name="T37"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68">
                  <a:moveTo>
                    <a:pt x="79" y="168"/>
                  </a:moveTo>
                  <a:cubicBezTo>
                    <a:pt x="50" y="66"/>
                    <a:pt x="50" y="66"/>
                    <a:pt x="50" y="66"/>
                  </a:cubicBezTo>
                  <a:cubicBezTo>
                    <a:pt x="49" y="66"/>
                    <a:pt x="49" y="66"/>
                    <a:pt x="49" y="66"/>
                  </a:cubicBezTo>
                  <a:cubicBezTo>
                    <a:pt x="49" y="66"/>
                    <a:pt x="49" y="75"/>
                    <a:pt x="49" y="104"/>
                  </a:cubicBezTo>
                  <a:cubicBezTo>
                    <a:pt x="49" y="134"/>
                    <a:pt x="49" y="168"/>
                    <a:pt x="49" y="168"/>
                  </a:cubicBezTo>
                  <a:cubicBezTo>
                    <a:pt x="0" y="168"/>
                    <a:pt x="0" y="168"/>
                    <a:pt x="0" y="168"/>
                  </a:cubicBezTo>
                  <a:cubicBezTo>
                    <a:pt x="0" y="0"/>
                    <a:pt x="0" y="0"/>
                    <a:pt x="0" y="0"/>
                  </a:cubicBezTo>
                  <a:cubicBezTo>
                    <a:pt x="69" y="0"/>
                    <a:pt x="69" y="0"/>
                    <a:pt x="69" y="0"/>
                  </a:cubicBezTo>
                  <a:cubicBezTo>
                    <a:pt x="98" y="99"/>
                    <a:pt x="98" y="99"/>
                    <a:pt x="98" y="99"/>
                  </a:cubicBezTo>
                  <a:cubicBezTo>
                    <a:pt x="99" y="99"/>
                    <a:pt x="99" y="99"/>
                    <a:pt x="99" y="99"/>
                  </a:cubicBezTo>
                  <a:cubicBezTo>
                    <a:pt x="128" y="0"/>
                    <a:pt x="128" y="0"/>
                    <a:pt x="128" y="0"/>
                  </a:cubicBezTo>
                  <a:cubicBezTo>
                    <a:pt x="197" y="0"/>
                    <a:pt x="197" y="0"/>
                    <a:pt x="197" y="0"/>
                  </a:cubicBezTo>
                  <a:cubicBezTo>
                    <a:pt x="197" y="168"/>
                    <a:pt x="197" y="168"/>
                    <a:pt x="197" y="168"/>
                  </a:cubicBezTo>
                  <a:cubicBezTo>
                    <a:pt x="148" y="168"/>
                    <a:pt x="148" y="168"/>
                    <a:pt x="148" y="168"/>
                  </a:cubicBezTo>
                  <a:cubicBezTo>
                    <a:pt x="148" y="168"/>
                    <a:pt x="148" y="134"/>
                    <a:pt x="148" y="104"/>
                  </a:cubicBezTo>
                  <a:cubicBezTo>
                    <a:pt x="148" y="75"/>
                    <a:pt x="149" y="66"/>
                    <a:pt x="149" y="66"/>
                  </a:cubicBezTo>
                  <a:cubicBezTo>
                    <a:pt x="148" y="66"/>
                    <a:pt x="148" y="66"/>
                    <a:pt x="148" y="66"/>
                  </a:cubicBezTo>
                  <a:cubicBezTo>
                    <a:pt x="118" y="168"/>
                    <a:pt x="118" y="168"/>
                    <a:pt x="118" y="168"/>
                  </a:cubicBezTo>
                  <a:lnTo>
                    <a:pt x="79"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678" r:id="rId1"/>
    <p:sldLayoutId id="2147483680" r:id="rId2"/>
    <p:sldLayoutId id="2147483652" r:id="rId3"/>
    <p:sldLayoutId id="2147483681" r:id="rId4"/>
  </p:sldLayoutIdLst>
  <p:timing>
    <p:tnLst>
      <p:par>
        <p:cTn id="1" dur="indefinite" restart="never" nodeType="tmRoot"/>
      </p:par>
    </p:tnLst>
  </p:timing>
  <p:hf hdr="0"/>
  <p:txStyles>
    <p:titleStyle>
      <a:lvl1pPr marL="185738" indent="-185738" algn="l" rtl="0" eaLnBrk="1" fontAlgn="base" hangingPunct="1">
        <a:lnSpc>
          <a:spcPct val="97000"/>
        </a:lnSpc>
        <a:spcBef>
          <a:spcPct val="25000"/>
        </a:spcBef>
        <a:spcAft>
          <a:spcPct val="0"/>
        </a:spcAft>
        <a:defRPr sz="2400" b="1">
          <a:solidFill>
            <a:schemeClr val="bg1"/>
          </a:solidFill>
          <a:latin typeface="+mj-lt"/>
          <a:ea typeface="+mj-ea"/>
          <a:cs typeface="+mj-cs"/>
        </a:defRPr>
      </a:lvl1pPr>
      <a:lvl2pPr marL="185738" indent="-185738" algn="l" rtl="0" eaLnBrk="1" fontAlgn="base" hangingPunct="1">
        <a:lnSpc>
          <a:spcPct val="97000"/>
        </a:lnSpc>
        <a:spcBef>
          <a:spcPct val="25000"/>
        </a:spcBef>
        <a:spcAft>
          <a:spcPct val="0"/>
        </a:spcAft>
        <a:defRPr sz="2400" b="1">
          <a:solidFill>
            <a:schemeClr val="tx2"/>
          </a:solidFill>
          <a:latin typeface="Arial" charset="0"/>
        </a:defRPr>
      </a:lvl2pPr>
      <a:lvl3pPr marL="185738" indent="-185738" algn="l" rtl="0" eaLnBrk="1" fontAlgn="base" hangingPunct="1">
        <a:lnSpc>
          <a:spcPct val="97000"/>
        </a:lnSpc>
        <a:spcBef>
          <a:spcPct val="25000"/>
        </a:spcBef>
        <a:spcAft>
          <a:spcPct val="0"/>
        </a:spcAft>
        <a:defRPr sz="2400" b="1">
          <a:solidFill>
            <a:schemeClr val="tx2"/>
          </a:solidFill>
          <a:latin typeface="Arial" charset="0"/>
        </a:defRPr>
      </a:lvl3pPr>
      <a:lvl4pPr marL="185738" indent="-185738" algn="l" rtl="0" eaLnBrk="1" fontAlgn="base" hangingPunct="1">
        <a:lnSpc>
          <a:spcPct val="97000"/>
        </a:lnSpc>
        <a:spcBef>
          <a:spcPct val="25000"/>
        </a:spcBef>
        <a:spcAft>
          <a:spcPct val="0"/>
        </a:spcAft>
        <a:defRPr sz="2400" b="1">
          <a:solidFill>
            <a:schemeClr val="tx2"/>
          </a:solidFill>
          <a:latin typeface="Arial" charset="0"/>
        </a:defRPr>
      </a:lvl4pPr>
      <a:lvl5pPr marL="185738" indent="-185738" algn="l" rtl="0" eaLnBrk="1" fontAlgn="base" hangingPunct="1">
        <a:lnSpc>
          <a:spcPct val="97000"/>
        </a:lnSpc>
        <a:spcBef>
          <a:spcPct val="25000"/>
        </a:spcBef>
        <a:spcAft>
          <a:spcPct val="0"/>
        </a:spcAft>
        <a:defRPr sz="2400" b="1">
          <a:solidFill>
            <a:schemeClr val="tx2"/>
          </a:solidFill>
          <a:latin typeface="Arial" charset="0"/>
        </a:defRPr>
      </a:lvl5pPr>
      <a:lvl6pPr marL="642938" indent="-185738" algn="l" rtl="0" eaLnBrk="1" fontAlgn="base" hangingPunct="1">
        <a:lnSpc>
          <a:spcPct val="97000"/>
        </a:lnSpc>
        <a:spcBef>
          <a:spcPct val="25000"/>
        </a:spcBef>
        <a:spcAft>
          <a:spcPct val="0"/>
        </a:spcAft>
        <a:defRPr sz="2400" b="1">
          <a:solidFill>
            <a:schemeClr val="tx2"/>
          </a:solidFill>
          <a:latin typeface="Arial" charset="0"/>
        </a:defRPr>
      </a:lvl6pPr>
      <a:lvl7pPr marL="1100138" indent="-185738" algn="l" rtl="0" eaLnBrk="1" fontAlgn="base" hangingPunct="1">
        <a:lnSpc>
          <a:spcPct val="97000"/>
        </a:lnSpc>
        <a:spcBef>
          <a:spcPct val="25000"/>
        </a:spcBef>
        <a:spcAft>
          <a:spcPct val="0"/>
        </a:spcAft>
        <a:defRPr sz="2400" b="1">
          <a:solidFill>
            <a:schemeClr val="tx2"/>
          </a:solidFill>
          <a:latin typeface="Arial" charset="0"/>
        </a:defRPr>
      </a:lvl7pPr>
      <a:lvl8pPr marL="1557338" indent="-185738" algn="l" rtl="0" eaLnBrk="1" fontAlgn="base" hangingPunct="1">
        <a:lnSpc>
          <a:spcPct val="97000"/>
        </a:lnSpc>
        <a:spcBef>
          <a:spcPct val="25000"/>
        </a:spcBef>
        <a:spcAft>
          <a:spcPct val="0"/>
        </a:spcAft>
        <a:defRPr sz="2400" b="1">
          <a:solidFill>
            <a:schemeClr val="tx2"/>
          </a:solidFill>
          <a:latin typeface="Arial" charset="0"/>
        </a:defRPr>
      </a:lvl8pPr>
      <a:lvl9pPr marL="2014538" indent="-185738" algn="l" rtl="0" eaLnBrk="1" fontAlgn="base" hangingPunct="1">
        <a:lnSpc>
          <a:spcPct val="97000"/>
        </a:lnSpc>
        <a:spcBef>
          <a:spcPct val="25000"/>
        </a:spcBef>
        <a:spcAft>
          <a:spcPct val="0"/>
        </a:spcAft>
        <a:defRPr sz="2400" b="1">
          <a:solidFill>
            <a:schemeClr val="tx2"/>
          </a:solidFill>
          <a:latin typeface="Arial" charset="0"/>
        </a:defRPr>
      </a:lvl9pPr>
    </p:titleStyle>
    <p:bodyStyle>
      <a:lvl1pPr marL="185738" indent="-185738" algn="l" rtl="0" eaLnBrk="1" fontAlgn="base" hangingPunct="1">
        <a:lnSpc>
          <a:spcPct val="97000"/>
        </a:lnSpc>
        <a:spcBef>
          <a:spcPct val="25000"/>
        </a:spcBef>
        <a:spcAft>
          <a:spcPct val="0"/>
        </a:spcAft>
        <a:buChar char="•"/>
        <a:defRPr sz="2000">
          <a:solidFill>
            <a:schemeClr val="tx1"/>
          </a:solidFill>
          <a:latin typeface="+mn-lt"/>
          <a:ea typeface="+mn-ea"/>
          <a:cs typeface="+mn-cs"/>
        </a:defRPr>
      </a:lvl1pPr>
      <a:lvl2pPr marL="542925" indent="-177800" algn="l" rtl="0" eaLnBrk="1" fontAlgn="base" hangingPunct="1">
        <a:lnSpc>
          <a:spcPct val="97000"/>
        </a:lnSpc>
        <a:spcBef>
          <a:spcPct val="25000"/>
        </a:spcBef>
        <a:spcAft>
          <a:spcPct val="0"/>
        </a:spcAft>
        <a:buChar char="•"/>
        <a:defRPr sz="2000">
          <a:solidFill>
            <a:schemeClr val="tx1"/>
          </a:solidFill>
          <a:latin typeface="+mn-lt"/>
        </a:defRPr>
      </a:lvl2pPr>
      <a:lvl3pPr marL="901700" indent="-179388" algn="l" rtl="0" eaLnBrk="1" fontAlgn="base" hangingPunct="1">
        <a:lnSpc>
          <a:spcPct val="97000"/>
        </a:lnSpc>
        <a:spcBef>
          <a:spcPct val="25000"/>
        </a:spcBef>
        <a:spcAft>
          <a:spcPct val="0"/>
        </a:spcAft>
        <a:buChar char="•"/>
        <a:defRPr sz="2000">
          <a:solidFill>
            <a:schemeClr val="tx1"/>
          </a:solidFill>
          <a:latin typeface="+mn-lt"/>
        </a:defRPr>
      </a:lvl3pPr>
      <a:lvl4pPr marL="1258888" indent="-177800" algn="l" rtl="0" eaLnBrk="1" fontAlgn="base" hangingPunct="1">
        <a:lnSpc>
          <a:spcPct val="97000"/>
        </a:lnSpc>
        <a:spcBef>
          <a:spcPct val="25000"/>
        </a:spcBef>
        <a:spcAft>
          <a:spcPct val="0"/>
        </a:spcAft>
        <a:buChar char="•"/>
        <a:defRPr sz="2000">
          <a:solidFill>
            <a:schemeClr val="tx1"/>
          </a:solidFill>
          <a:latin typeface="+mn-lt"/>
        </a:defRPr>
      </a:lvl4pPr>
      <a:lvl5pPr marL="1616075" indent="-177800" algn="l" rtl="0" eaLnBrk="1" fontAlgn="base" hangingPunct="1">
        <a:lnSpc>
          <a:spcPct val="97000"/>
        </a:lnSpc>
        <a:spcBef>
          <a:spcPct val="25000"/>
        </a:spcBef>
        <a:spcAft>
          <a:spcPct val="0"/>
        </a:spcAft>
        <a:buChar char="•"/>
        <a:defRPr sz="2000">
          <a:solidFill>
            <a:schemeClr val="tx1"/>
          </a:solidFill>
          <a:latin typeface="+mn-lt"/>
        </a:defRPr>
      </a:lvl5pPr>
      <a:lvl6pPr marL="2073275" indent="-177800" algn="l" rtl="0" eaLnBrk="1" fontAlgn="base" hangingPunct="1">
        <a:lnSpc>
          <a:spcPct val="97000"/>
        </a:lnSpc>
        <a:spcBef>
          <a:spcPct val="25000"/>
        </a:spcBef>
        <a:spcAft>
          <a:spcPct val="0"/>
        </a:spcAft>
        <a:buChar char="•"/>
        <a:defRPr sz="2000">
          <a:solidFill>
            <a:schemeClr val="tx1"/>
          </a:solidFill>
          <a:latin typeface="+mn-lt"/>
        </a:defRPr>
      </a:lvl6pPr>
      <a:lvl7pPr marL="2530475" indent="-177800" algn="l" rtl="0" eaLnBrk="1" fontAlgn="base" hangingPunct="1">
        <a:lnSpc>
          <a:spcPct val="97000"/>
        </a:lnSpc>
        <a:spcBef>
          <a:spcPct val="25000"/>
        </a:spcBef>
        <a:spcAft>
          <a:spcPct val="0"/>
        </a:spcAft>
        <a:buChar char="•"/>
        <a:defRPr sz="2000">
          <a:solidFill>
            <a:schemeClr val="tx1"/>
          </a:solidFill>
          <a:latin typeface="+mn-lt"/>
        </a:defRPr>
      </a:lvl7pPr>
      <a:lvl8pPr marL="2987675" indent="-177800" algn="l" rtl="0" eaLnBrk="1" fontAlgn="base" hangingPunct="1">
        <a:lnSpc>
          <a:spcPct val="97000"/>
        </a:lnSpc>
        <a:spcBef>
          <a:spcPct val="25000"/>
        </a:spcBef>
        <a:spcAft>
          <a:spcPct val="0"/>
        </a:spcAft>
        <a:buChar char="•"/>
        <a:defRPr sz="2000">
          <a:solidFill>
            <a:schemeClr val="tx1"/>
          </a:solidFill>
          <a:latin typeface="+mn-lt"/>
        </a:defRPr>
      </a:lvl8pPr>
      <a:lvl9pPr marL="3444875" indent="-177800" algn="l" rtl="0" eaLnBrk="1" fontAlgn="base" hangingPunct="1">
        <a:lnSpc>
          <a:spcPct val="97000"/>
        </a:lnSpc>
        <a:spcBef>
          <a:spcPct val="25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p:txBody>
          <a:bodyPr/>
          <a:lstStyle/>
          <a:p>
            <a:fld id="{BC137B3E-AE98-4BC6-A846-31A5E4C64E88}" type="datetime1">
              <a:rPr lang="en-US" smtClean="0"/>
              <a:t>3/5/2015</a:t>
            </a:fld>
            <a:endParaRPr lang="de-CH"/>
          </a:p>
        </p:txBody>
      </p:sp>
      <p:sp>
        <p:nvSpPr>
          <p:cNvPr id="3" name="Fußzeilenplatzhalter 2"/>
          <p:cNvSpPr>
            <a:spLocks noGrp="1"/>
          </p:cNvSpPr>
          <p:nvPr>
            <p:ph type="ftr" sz="quarter" idx="3"/>
          </p:nvPr>
        </p:nvSpPr>
        <p:spPr/>
        <p:txBody>
          <a:bodyPr/>
          <a:lstStyle/>
          <a:p>
            <a:r>
              <a:rPr lang="en-US" smtClean="0"/>
              <a:t>| © Ammann Group | For Internal Use Only</a:t>
            </a:r>
            <a:endParaRPr lang="de-CH"/>
          </a:p>
        </p:txBody>
      </p:sp>
      <p:sp>
        <p:nvSpPr>
          <p:cNvPr id="4" name="Foliennummernplatzhalter 3"/>
          <p:cNvSpPr>
            <a:spLocks noGrp="1"/>
          </p:cNvSpPr>
          <p:nvPr>
            <p:ph type="sldNum" sz="quarter" idx="4"/>
          </p:nvPr>
        </p:nvSpPr>
        <p:spPr/>
        <p:txBody>
          <a:bodyPr/>
          <a:lstStyle/>
          <a:p>
            <a:fld id="{8990C54A-6054-43A0-AC98-6526A6AA24F7}" type="slidenum">
              <a:rPr lang="de-CH" smtClean="0"/>
              <a:pPr/>
              <a:t>1</a:t>
            </a:fld>
            <a:endParaRPr lang="de-CH"/>
          </a:p>
        </p:txBody>
      </p:sp>
      <p:sp>
        <p:nvSpPr>
          <p:cNvPr id="5" name="Untertitel 4"/>
          <p:cNvSpPr>
            <a:spLocks noGrp="1"/>
          </p:cNvSpPr>
          <p:nvPr>
            <p:ph type="subTitle" idx="1"/>
          </p:nvPr>
        </p:nvSpPr>
        <p:spPr/>
        <p:txBody>
          <a:bodyPr/>
          <a:lstStyle/>
          <a:p>
            <a:r>
              <a:rPr lang="en-US" dirty="0" smtClean="0"/>
              <a:t>www.ammann-group.com</a:t>
            </a:r>
            <a:endParaRPr lang="en-US" dirty="0"/>
          </a:p>
        </p:txBody>
      </p:sp>
      <p:sp>
        <p:nvSpPr>
          <p:cNvPr id="6" name="Titel 5"/>
          <p:cNvSpPr>
            <a:spLocks noGrp="1"/>
          </p:cNvSpPr>
          <p:nvPr>
            <p:ph type="title"/>
          </p:nvPr>
        </p:nvSpPr>
        <p:spPr/>
        <p:txBody>
          <a:bodyPr/>
          <a:lstStyle/>
          <a:p>
            <a:r>
              <a:rPr lang="en-US" dirty="0" smtClean="0"/>
              <a:t>Lowering the Asphalt Production Temperature</a:t>
            </a:r>
            <a:endParaRPr lang="en-US" dirty="0"/>
          </a:p>
        </p:txBody>
      </p:sp>
    </p:spTree>
    <p:extLst>
      <p:ext uri="{BB962C8B-B14F-4D97-AF65-F5344CB8AC3E}">
        <p14:creationId xmlns:p14="http://schemas.microsoft.com/office/powerpoint/2010/main" val="1977731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F6940D-2324-4223-AB6A-5F9FC5CA3578}" type="datetime1">
              <a:rPr lang="en-US" smtClean="0"/>
              <a:t>3/5/2015</a:t>
            </a:fld>
            <a:endParaRPr lang="en-US" smtClean="0"/>
          </a:p>
        </p:txBody>
      </p:sp>
      <p:sp>
        <p:nvSpPr>
          <p:cNvPr id="40963"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Low Temperature Asphalt</a:t>
            </a:r>
          </a:p>
        </p:txBody>
      </p:sp>
      <p:sp>
        <p:nvSpPr>
          <p:cNvPr id="40964"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99516B-C969-4690-AD6E-2CFEC21162CD}" type="slidenum">
              <a:rPr lang="en-US" smtClean="0"/>
              <a:pPr/>
              <a:t>10</a:t>
            </a:fld>
            <a:endParaRPr lang="en-US" smtClean="0"/>
          </a:p>
        </p:txBody>
      </p:sp>
      <p:grpSp>
        <p:nvGrpSpPr>
          <p:cNvPr id="1054722" name="Group 2"/>
          <p:cNvGrpSpPr>
            <a:grpSpLocks/>
          </p:cNvGrpSpPr>
          <p:nvPr/>
        </p:nvGrpSpPr>
        <p:grpSpPr bwMode="auto">
          <a:xfrm>
            <a:off x="1835150" y="3017838"/>
            <a:ext cx="6380163" cy="979487"/>
            <a:chOff x="1156" y="1901"/>
            <a:chExt cx="4019" cy="617"/>
          </a:xfrm>
          <a:solidFill>
            <a:schemeClr val="bg1"/>
          </a:solidFill>
        </p:grpSpPr>
        <p:sp>
          <p:nvSpPr>
            <p:cNvPr id="41084" name="Rectangle 3"/>
            <p:cNvSpPr>
              <a:spLocks noChangeArrowheads="1"/>
            </p:cNvSpPr>
            <p:nvPr/>
          </p:nvSpPr>
          <p:spPr bwMode="auto">
            <a:xfrm>
              <a:off x="1156" y="1901"/>
              <a:ext cx="4019" cy="617"/>
            </a:xfrm>
            <a:prstGeom prst="rect">
              <a:avLst/>
            </a:prstGeom>
            <a:grp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85" name="Rectangle 4"/>
            <p:cNvSpPr>
              <a:spLocks noChangeArrowheads="1"/>
            </p:cNvSpPr>
            <p:nvPr/>
          </p:nvSpPr>
          <p:spPr bwMode="auto">
            <a:xfrm>
              <a:off x="1156" y="1952"/>
              <a:ext cx="3992" cy="517"/>
            </a:xfrm>
            <a:prstGeom prst="rect">
              <a:avLst/>
            </a:prstGeom>
            <a:grp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pic>
        <p:nvPicPr>
          <p:cNvPr id="40966" name="Picture 5" descr="mischer-beton-aspha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238" y="4364038"/>
            <a:ext cx="302101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7" name="Rectangle 6"/>
          <p:cNvSpPr>
            <a:spLocks noGrp="1" noChangeArrowheads="1"/>
          </p:cNvSpPr>
          <p:nvPr>
            <p:ph type="title"/>
          </p:nvPr>
        </p:nvSpPr>
        <p:spPr/>
        <p:txBody>
          <a:bodyPr/>
          <a:lstStyle/>
          <a:p>
            <a:pPr eaLnBrk="1" hangingPunct="1"/>
            <a:r>
              <a:rPr lang="en-US" smtClean="0"/>
              <a:t>Ammann Foam Generator – Basic Principle</a:t>
            </a:r>
          </a:p>
        </p:txBody>
      </p:sp>
      <p:grpSp>
        <p:nvGrpSpPr>
          <p:cNvPr id="1054727" name="Group 7"/>
          <p:cNvGrpSpPr>
            <a:grpSpLocks/>
          </p:cNvGrpSpPr>
          <p:nvPr/>
        </p:nvGrpSpPr>
        <p:grpSpPr bwMode="auto">
          <a:xfrm>
            <a:off x="3167063" y="3098800"/>
            <a:ext cx="5005387" cy="820738"/>
            <a:chOff x="1995" y="1952"/>
            <a:chExt cx="3153" cy="517"/>
          </a:xfrm>
        </p:grpSpPr>
        <p:sp>
          <p:nvSpPr>
            <p:cNvPr id="41080" name="Rectangle 8" descr="75%"/>
            <p:cNvSpPr>
              <a:spLocks noChangeArrowheads="1"/>
            </p:cNvSpPr>
            <p:nvPr/>
          </p:nvSpPr>
          <p:spPr bwMode="auto">
            <a:xfrm>
              <a:off x="2880" y="1952"/>
              <a:ext cx="2268" cy="517"/>
            </a:xfrm>
            <a:prstGeom prst="rect">
              <a:avLst/>
            </a:prstGeom>
            <a:pattFill prst="pct75">
              <a:fgClr>
                <a:schemeClr val="tx1"/>
              </a:fgClr>
              <a:bgClr>
                <a:srgbClr val="0000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nvGrpSpPr>
            <p:cNvPr id="41081" name="Group 9"/>
            <p:cNvGrpSpPr>
              <a:grpSpLocks/>
            </p:cNvGrpSpPr>
            <p:nvPr/>
          </p:nvGrpSpPr>
          <p:grpSpPr bwMode="auto">
            <a:xfrm>
              <a:off x="1995" y="1952"/>
              <a:ext cx="885" cy="517"/>
              <a:chOff x="1995" y="1952"/>
              <a:chExt cx="885" cy="517"/>
            </a:xfrm>
          </p:grpSpPr>
          <p:sp>
            <p:nvSpPr>
              <p:cNvPr id="41082" name="Rectangle 10"/>
              <p:cNvSpPr>
                <a:spLocks noChangeArrowheads="1"/>
              </p:cNvSpPr>
              <p:nvPr/>
            </p:nvSpPr>
            <p:spPr bwMode="auto">
              <a:xfrm>
                <a:off x="1995" y="1952"/>
                <a:ext cx="885" cy="5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83" name="AutoShape 11" descr="75%"/>
              <p:cNvSpPr>
                <a:spLocks noChangeArrowheads="1"/>
              </p:cNvSpPr>
              <p:nvPr/>
            </p:nvSpPr>
            <p:spPr bwMode="auto">
              <a:xfrm rot="-5400000">
                <a:off x="2179" y="1768"/>
                <a:ext cx="517" cy="885"/>
              </a:xfrm>
              <a:prstGeom prst="triangle">
                <a:avLst>
                  <a:gd name="adj" fmla="val 50000"/>
                </a:avLst>
              </a:prstGeom>
              <a:pattFill prst="pct75">
                <a:fgClr>
                  <a:schemeClr val="tx1"/>
                </a:fgClr>
                <a:bgClr>
                  <a:srgbClr val="0000FF"/>
                </a:bgClr>
              </a:patt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grpSp>
      <p:grpSp>
        <p:nvGrpSpPr>
          <p:cNvPr id="1054732" name="Group 12"/>
          <p:cNvGrpSpPr>
            <a:grpSpLocks/>
          </p:cNvGrpSpPr>
          <p:nvPr/>
        </p:nvGrpSpPr>
        <p:grpSpPr bwMode="auto">
          <a:xfrm>
            <a:off x="3087688" y="2286000"/>
            <a:ext cx="1466850" cy="1576388"/>
            <a:chOff x="1945" y="1440"/>
            <a:chExt cx="924" cy="993"/>
          </a:xfrm>
        </p:grpSpPr>
        <p:grpSp>
          <p:nvGrpSpPr>
            <p:cNvPr id="41073" name="Group 13"/>
            <p:cNvGrpSpPr>
              <a:grpSpLocks/>
            </p:cNvGrpSpPr>
            <p:nvPr/>
          </p:nvGrpSpPr>
          <p:grpSpPr bwMode="auto">
            <a:xfrm>
              <a:off x="2109" y="1979"/>
              <a:ext cx="635" cy="454"/>
              <a:chOff x="2109" y="1979"/>
              <a:chExt cx="635" cy="454"/>
            </a:xfrm>
          </p:grpSpPr>
          <p:sp>
            <p:nvSpPr>
              <p:cNvPr id="41076" name="Freeform 14"/>
              <p:cNvSpPr>
                <a:spLocks/>
              </p:cNvSpPr>
              <p:nvPr/>
            </p:nvSpPr>
            <p:spPr bwMode="auto">
              <a:xfrm>
                <a:off x="2109" y="1979"/>
                <a:ext cx="91" cy="454"/>
              </a:xfrm>
              <a:custGeom>
                <a:avLst/>
                <a:gdLst>
                  <a:gd name="T0" fmla="*/ 0 w 454"/>
                  <a:gd name="T1" fmla="*/ 0 h 454"/>
                  <a:gd name="T2" fmla="*/ 0 w 454"/>
                  <a:gd name="T3" fmla="*/ 0 h 454"/>
                  <a:gd name="T4" fmla="*/ 0 w 454"/>
                  <a:gd name="T5" fmla="*/ 454 h 454"/>
                  <a:gd name="T6" fmla="*/ 0 w 454"/>
                  <a:gd name="T7" fmla="*/ 454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454">
                    <a:moveTo>
                      <a:pt x="0" y="0"/>
                    </a:moveTo>
                    <a:lnTo>
                      <a:pt x="454" y="0"/>
                    </a:lnTo>
                    <a:lnTo>
                      <a:pt x="0" y="454"/>
                    </a:lnTo>
                    <a:lnTo>
                      <a:pt x="454" y="454"/>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077" name="Freeform 15"/>
              <p:cNvSpPr>
                <a:spLocks/>
              </p:cNvSpPr>
              <p:nvPr/>
            </p:nvSpPr>
            <p:spPr bwMode="auto">
              <a:xfrm>
                <a:off x="2290" y="1979"/>
                <a:ext cx="91" cy="454"/>
              </a:xfrm>
              <a:custGeom>
                <a:avLst/>
                <a:gdLst>
                  <a:gd name="T0" fmla="*/ 0 w 454"/>
                  <a:gd name="T1" fmla="*/ 0 h 454"/>
                  <a:gd name="T2" fmla="*/ 0 w 454"/>
                  <a:gd name="T3" fmla="*/ 0 h 454"/>
                  <a:gd name="T4" fmla="*/ 0 w 454"/>
                  <a:gd name="T5" fmla="*/ 454 h 454"/>
                  <a:gd name="T6" fmla="*/ 0 w 454"/>
                  <a:gd name="T7" fmla="*/ 454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454">
                    <a:moveTo>
                      <a:pt x="0" y="0"/>
                    </a:moveTo>
                    <a:lnTo>
                      <a:pt x="454" y="0"/>
                    </a:lnTo>
                    <a:lnTo>
                      <a:pt x="0" y="454"/>
                    </a:lnTo>
                    <a:lnTo>
                      <a:pt x="454" y="454"/>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078" name="Freeform 16"/>
              <p:cNvSpPr>
                <a:spLocks/>
              </p:cNvSpPr>
              <p:nvPr/>
            </p:nvSpPr>
            <p:spPr bwMode="auto">
              <a:xfrm>
                <a:off x="2471" y="1979"/>
                <a:ext cx="91" cy="454"/>
              </a:xfrm>
              <a:custGeom>
                <a:avLst/>
                <a:gdLst>
                  <a:gd name="T0" fmla="*/ 0 w 454"/>
                  <a:gd name="T1" fmla="*/ 0 h 454"/>
                  <a:gd name="T2" fmla="*/ 0 w 454"/>
                  <a:gd name="T3" fmla="*/ 0 h 454"/>
                  <a:gd name="T4" fmla="*/ 0 w 454"/>
                  <a:gd name="T5" fmla="*/ 454 h 454"/>
                  <a:gd name="T6" fmla="*/ 0 w 454"/>
                  <a:gd name="T7" fmla="*/ 454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454">
                    <a:moveTo>
                      <a:pt x="0" y="0"/>
                    </a:moveTo>
                    <a:lnTo>
                      <a:pt x="454" y="0"/>
                    </a:lnTo>
                    <a:lnTo>
                      <a:pt x="0" y="454"/>
                    </a:lnTo>
                    <a:lnTo>
                      <a:pt x="454" y="454"/>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41079" name="Freeform 17"/>
              <p:cNvSpPr>
                <a:spLocks/>
              </p:cNvSpPr>
              <p:nvPr/>
            </p:nvSpPr>
            <p:spPr bwMode="auto">
              <a:xfrm>
                <a:off x="2653" y="1979"/>
                <a:ext cx="91" cy="454"/>
              </a:xfrm>
              <a:custGeom>
                <a:avLst/>
                <a:gdLst>
                  <a:gd name="T0" fmla="*/ 0 w 454"/>
                  <a:gd name="T1" fmla="*/ 0 h 454"/>
                  <a:gd name="T2" fmla="*/ 0 w 454"/>
                  <a:gd name="T3" fmla="*/ 0 h 454"/>
                  <a:gd name="T4" fmla="*/ 0 w 454"/>
                  <a:gd name="T5" fmla="*/ 454 h 454"/>
                  <a:gd name="T6" fmla="*/ 0 w 454"/>
                  <a:gd name="T7" fmla="*/ 454 h 45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4" h="454">
                    <a:moveTo>
                      <a:pt x="0" y="0"/>
                    </a:moveTo>
                    <a:lnTo>
                      <a:pt x="454" y="0"/>
                    </a:lnTo>
                    <a:lnTo>
                      <a:pt x="0" y="454"/>
                    </a:lnTo>
                    <a:lnTo>
                      <a:pt x="454" y="454"/>
                    </a:lnTo>
                  </a:path>
                </a:pathLst>
              </a:custGeom>
              <a:noFill/>
              <a:ln w="5715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sp>
          <p:nvSpPr>
            <p:cNvPr id="41074" name="AutoShape 18"/>
            <p:cNvSpPr>
              <a:spLocks/>
            </p:cNvSpPr>
            <p:nvPr/>
          </p:nvSpPr>
          <p:spPr bwMode="auto">
            <a:xfrm rot="5400000">
              <a:off x="2353" y="1394"/>
              <a:ext cx="114" cy="829"/>
            </a:xfrm>
            <a:prstGeom prst="leftBrace">
              <a:avLst>
                <a:gd name="adj1" fmla="val 60599"/>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75" name="Text Box 19"/>
            <p:cNvSpPr txBox="1">
              <a:spLocks noChangeArrowheads="1"/>
            </p:cNvSpPr>
            <p:nvPr/>
          </p:nvSpPr>
          <p:spPr bwMode="auto">
            <a:xfrm>
              <a:off x="1945" y="1440"/>
              <a:ext cx="9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a:t>Static Mixer</a:t>
              </a:r>
            </a:p>
          </p:txBody>
        </p:sp>
      </p:grpSp>
      <p:grpSp>
        <p:nvGrpSpPr>
          <p:cNvPr id="1054740" name="Group 20"/>
          <p:cNvGrpSpPr>
            <a:grpSpLocks/>
          </p:cNvGrpSpPr>
          <p:nvPr/>
        </p:nvGrpSpPr>
        <p:grpSpPr bwMode="auto">
          <a:xfrm>
            <a:off x="468313" y="3098800"/>
            <a:ext cx="2698750" cy="820738"/>
            <a:chOff x="295" y="1952"/>
            <a:chExt cx="1700" cy="517"/>
          </a:xfrm>
        </p:grpSpPr>
        <p:sp>
          <p:nvSpPr>
            <p:cNvPr id="41070" name="Rectangle 21"/>
            <p:cNvSpPr>
              <a:spLocks noChangeArrowheads="1"/>
            </p:cNvSpPr>
            <p:nvPr/>
          </p:nvSpPr>
          <p:spPr bwMode="auto">
            <a:xfrm>
              <a:off x="1156" y="1952"/>
              <a:ext cx="839" cy="51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71" name="AutoShape 22"/>
            <p:cNvSpPr>
              <a:spLocks noChangeArrowheads="1"/>
            </p:cNvSpPr>
            <p:nvPr/>
          </p:nvSpPr>
          <p:spPr bwMode="auto">
            <a:xfrm>
              <a:off x="1066" y="2118"/>
              <a:ext cx="453" cy="182"/>
            </a:xfrm>
            <a:prstGeom prst="rightArrow">
              <a:avLst>
                <a:gd name="adj1" fmla="val 49454"/>
                <a:gd name="adj2" fmla="val 85168"/>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72" name="Text Box 23"/>
            <p:cNvSpPr txBox="1">
              <a:spLocks noChangeArrowheads="1"/>
            </p:cNvSpPr>
            <p:nvPr/>
          </p:nvSpPr>
          <p:spPr bwMode="auto">
            <a:xfrm>
              <a:off x="295" y="2007"/>
              <a:ext cx="771"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CH" b="1" dirty="0"/>
                <a:t>Hot Bitumen</a:t>
              </a:r>
            </a:p>
          </p:txBody>
        </p:sp>
      </p:grpSp>
      <p:grpSp>
        <p:nvGrpSpPr>
          <p:cNvPr id="1054744" name="Group 24"/>
          <p:cNvGrpSpPr>
            <a:grpSpLocks/>
          </p:cNvGrpSpPr>
          <p:nvPr/>
        </p:nvGrpSpPr>
        <p:grpSpPr bwMode="auto">
          <a:xfrm>
            <a:off x="998538" y="1919288"/>
            <a:ext cx="2168525" cy="1662112"/>
            <a:chOff x="629" y="1209"/>
            <a:chExt cx="1366" cy="1047"/>
          </a:xfrm>
        </p:grpSpPr>
        <p:grpSp>
          <p:nvGrpSpPr>
            <p:cNvPr id="41066" name="Group 25"/>
            <p:cNvGrpSpPr>
              <a:grpSpLocks/>
            </p:cNvGrpSpPr>
            <p:nvPr/>
          </p:nvGrpSpPr>
          <p:grpSpPr bwMode="auto">
            <a:xfrm>
              <a:off x="1769" y="1671"/>
              <a:ext cx="226" cy="585"/>
              <a:chOff x="1769" y="1616"/>
              <a:chExt cx="226" cy="585"/>
            </a:xfrm>
          </p:grpSpPr>
          <p:sp>
            <p:nvSpPr>
              <p:cNvPr id="41068" name="AutoShape 26"/>
              <p:cNvSpPr>
                <a:spLocks noChangeArrowheads="1"/>
              </p:cNvSpPr>
              <p:nvPr/>
            </p:nvSpPr>
            <p:spPr bwMode="auto">
              <a:xfrm>
                <a:off x="1769" y="2110"/>
                <a:ext cx="226" cy="91"/>
              </a:xfrm>
              <a:prstGeom prst="rightArrow">
                <a:avLst>
                  <a:gd name="adj1" fmla="val 42861"/>
                  <a:gd name="adj2" fmla="val 68136"/>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69" name="Rectangle 27"/>
              <p:cNvSpPr>
                <a:spLocks noChangeArrowheads="1"/>
              </p:cNvSpPr>
              <p:nvPr/>
            </p:nvSpPr>
            <p:spPr bwMode="auto">
              <a:xfrm>
                <a:off x="1769" y="1616"/>
                <a:ext cx="44" cy="558"/>
              </a:xfrm>
              <a:prstGeom prst="rect">
                <a:avLst/>
              </a:prstGeom>
              <a:solidFill>
                <a:srgbClr val="0000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grpSp>
        <p:sp>
          <p:nvSpPr>
            <p:cNvPr id="41067" name="Text Box 28"/>
            <p:cNvSpPr txBox="1">
              <a:spLocks noChangeArrowheads="1"/>
            </p:cNvSpPr>
            <p:nvPr/>
          </p:nvSpPr>
          <p:spPr bwMode="auto">
            <a:xfrm>
              <a:off x="629" y="1209"/>
              <a:ext cx="1164"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dirty="0" err="1"/>
                <a:t>Foaming</a:t>
              </a:r>
              <a:r>
                <a:rPr lang="de-CH" b="1" dirty="0"/>
                <a:t> </a:t>
              </a:r>
              <a:r>
                <a:rPr lang="de-CH" b="1" dirty="0" err="1"/>
                <a:t>water</a:t>
              </a:r>
              <a:endParaRPr lang="de-CH" b="1" dirty="0"/>
            </a:p>
            <a:p>
              <a:pPr algn="ctr"/>
              <a:r>
                <a:rPr lang="de-CH" dirty="0"/>
                <a:t>2-4% </a:t>
              </a:r>
              <a:r>
                <a:rPr lang="de-CH" dirty="0" err="1"/>
                <a:t>of</a:t>
              </a:r>
              <a:r>
                <a:rPr lang="de-CH" dirty="0"/>
                <a:t> </a:t>
              </a:r>
              <a:r>
                <a:rPr lang="de-CH" dirty="0" err="1"/>
                <a:t>bitumen</a:t>
              </a:r>
              <a:endParaRPr lang="de-CH" dirty="0"/>
            </a:p>
            <a:p>
              <a:pPr algn="ctr"/>
              <a:r>
                <a:rPr lang="de-CH" sz="1400" dirty="0"/>
                <a:t>(0.1-0.2% </a:t>
              </a:r>
              <a:r>
                <a:rPr lang="de-CH" sz="1400" dirty="0" err="1"/>
                <a:t>of</a:t>
              </a:r>
              <a:r>
                <a:rPr lang="de-CH" sz="1400" dirty="0"/>
                <a:t> </a:t>
              </a:r>
              <a:r>
                <a:rPr lang="de-CH" sz="1400" dirty="0" err="1"/>
                <a:t>asphalt</a:t>
              </a:r>
              <a:r>
                <a:rPr lang="de-CH" sz="1400" dirty="0"/>
                <a:t>)</a:t>
              </a:r>
            </a:p>
          </p:txBody>
        </p:sp>
      </p:grpSp>
      <p:grpSp>
        <p:nvGrpSpPr>
          <p:cNvPr id="1054749" name="Group 29"/>
          <p:cNvGrpSpPr>
            <a:grpSpLocks/>
          </p:cNvGrpSpPr>
          <p:nvPr/>
        </p:nvGrpSpPr>
        <p:grpSpPr bwMode="auto">
          <a:xfrm>
            <a:off x="3348038" y="3914775"/>
            <a:ext cx="4595812" cy="549275"/>
            <a:chOff x="2109" y="2466"/>
            <a:chExt cx="2895" cy="346"/>
          </a:xfrm>
        </p:grpSpPr>
        <p:grpSp>
          <p:nvGrpSpPr>
            <p:cNvPr id="41059" name="Group 30"/>
            <p:cNvGrpSpPr>
              <a:grpSpLocks/>
            </p:cNvGrpSpPr>
            <p:nvPr/>
          </p:nvGrpSpPr>
          <p:grpSpPr bwMode="auto">
            <a:xfrm>
              <a:off x="3923" y="2466"/>
              <a:ext cx="182" cy="93"/>
              <a:chOff x="3923" y="2466"/>
              <a:chExt cx="182" cy="93"/>
            </a:xfrm>
          </p:grpSpPr>
          <p:sp>
            <p:nvSpPr>
              <p:cNvPr id="41064" name="Rectangle 31"/>
              <p:cNvSpPr>
                <a:spLocks noChangeArrowheads="1"/>
              </p:cNvSpPr>
              <p:nvPr/>
            </p:nvSpPr>
            <p:spPr bwMode="auto">
              <a:xfrm>
                <a:off x="3923" y="2467"/>
                <a:ext cx="182" cy="9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65" name="AutoShape 32"/>
              <p:cNvSpPr>
                <a:spLocks noChangeArrowheads="1"/>
              </p:cNvSpPr>
              <p:nvPr/>
            </p:nvSpPr>
            <p:spPr bwMode="auto">
              <a:xfrm rot="10800000">
                <a:off x="3967" y="2466"/>
                <a:ext cx="95" cy="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413 h 21600"/>
                  <a:gd name="T14" fmla="*/ 17053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grpSp>
          <p:nvGrpSpPr>
            <p:cNvPr id="41060" name="Group 33"/>
            <p:cNvGrpSpPr>
              <a:grpSpLocks/>
            </p:cNvGrpSpPr>
            <p:nvPr/>
          </p:nvGrpSpPr>
          <p:grpSpPr bwMode="auto">
            <a:xfrm>
              <a:off x="4822" y="2466"/>
              <a:ext cx="182" cy="93"/>
              <a:chOff x="3923" y="2466"/>
              <a:chExt cx="182" cy="93"/>
            </a:xfrm>
          </p:grpSpPr>
          <p:sp>
            <p:nvSpPr>
              <p:cNvPr id="41062" name="Rectangle 34"/>
              <p:cNvSpPr>
                <a:spLocks noChangeArrowheads="1"/>
              </p:cNvSpPr>
              <p:nvPr/>
            </p:nvSpPr>
            <p:spPr bwMode="auto">
              <a:xfrm>
                <a:off x="3923" y="2467"/>
                <a:ext cx="182" cy="9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41063" name="AutoShape 35"/>
              <p:cNvSpPr>
                <a:spLocks noChangeArrowheads="1"/>
              </p:cNvSpPr>
              <p:nvPr/>
            </p:nvSpPr>
            <p:spPr bwMode="auto">
              <a:xfrm rot="10800000">
                <a:off x="3967" y="2466"/>
                <a:ext cx="95" cy="9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413 h 21600"/>
                  <a:gd name="T14" fmla="*/ 17053 w 21600"/>
                  <a:gd name="T15" fmla="*/ 1718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CH"/>
              </a:p>
            </p:txBody>
          </p:sp>
        </p:grpSp>
        <p:sp>
          <p:nvSpPr>
            <p:cNvPr id="41061" name="AutoShape 36"/>
            <p:cNvSpPr>
              <a:spLocks/>
            </p:cNvSpPr>
            <p:nvPr/>
          </p:nvSpPr>
          <p:spPr bwMode="auto">
            <a:xfrm>
              <a:off x="2109" y="2581"/>
              <a:ext cx="1291" cy="231"/>
            </a:xfrm>
            <a:prstGeom prst="borderCallout1">
              <a:avLst>
                <a:gd name="adj1" fmla="val 31167"/>
                <a:gd name="adj2" fmla="val 103718"/>
                <a:gd name="adj3" fmla="val -22944"/>
                <a:gd name="adj4" fmla="val 136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dirty="0" err="1"/>
                <a:t>Spraying</a:t>
              </a:r>
              <a:r>
                <a:rPr lang="de-CH" dirty="0"/>
                <a:t> </a:t>
              </a:r>
              <a:r>
                <a:rPr lang="de-CH" dirty="0" err="1"/>
                <a:t>nozzles</a:t>
              </a:r>
              <a:endParaRPr lang="de-CH" dirty="0"/>
            </a:p>
          </p:txBody>
        </p:sp>
      </p:grpSp>
      <p:sp>
        <p:nvSpPr>
          <p:cNvPr id="1054757" name="Text Box 37"/>
          <p:cNvSpPr txBox="1">
            <a:spLocks noChangeArrowheads="1"/>
          </p:cNvSpPr>
          <p:nvPr/>
        </p:nvSpPr>
        <p:spPr bwMode="auto">
          <a:xfrm>
            <a:off x="4659313" y="3346450"/>
            <a:ext cx="3473190" cy="313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8000" rIns="18000" bIns="1800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b="1" smtClean="0"/>
              <a:t>High pressure</a:t>
            </a:r>
            <a:r>
              <a:rPr lang="en-US" smtClean="0"/>
              <a:t> (water &amp; bitumen)</a:t>
            </a:r>
            <a:endParaRPr lang="en-US"/>
          </a:p>
        </p:txBody>
      </p:sp>
      <p:pic>
        <p:nvPicPr>
          <p:cNvPr id="40974"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75" y="4541838"/>
            <a:ext cx="2698750" cy="179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54759" name="Group 39"/>
          <p:cNvGrpSpPr>
            <a:grpSpLocks/>
          </p:cNvGrpSpPr>
          <p:nvPr/>
        </p:nvGrpSpPr>
        <p:grpSpPr bwMode="auto">
          <a:xfrm>
            <a:off x="3348038" y="4049713"/>
            <a:ext cx="4883150" cy="1109662"/>
            <a:chOff x="2109" y="2551"/>
            <a:chExt cx="3076" cy="699"/>
          </a:xfrm>
        </p:grpSpPr>
        <p:grpSp>
          <p:nvGrpSpPr>
            <p:cNvPr id="40977" name="Group 40"/>
            <p:cNvGrpSpPr>
              <a:grpSpLocks/>
            </p:cNvGrpSpPr>
            <p:nvPr/>
          </p:nvGrpSpPr>
          <p:grpSpPr bwMode="auto">
            <a:xfrm>
              <a:off x="3757" y="2551"/>
              <a:ext cx="1428" cy="468"/>
              <a:chOff x="3757" y="2551"/>
              <a:chExt cx="1428" cy="468"/>
            </a:xfrm>
          </p:grpSpPr>
          <p:grpSp>
            <p:nvGrpSpPr>
              <p:cNvPr id="40979" name="Group 41"/>
              <p:cNvGrpSpPr>
                <a:grpSpLocks/>
              </p:cNvGrpSpPr>
              <p:nvPr/>
            </p:nvGrpSpPr>
            <p:grpSpPr bwMode="auto">
              <a:xfrm>
                <a:off x="3757" y="2551"/>
                <a:ext cx="522" cy="468"/>
                <a:chOff x="2410" y="2748"/>
                <a:chExt cx="892" cy="1033"/>
              </a:xfrm>
            </p:grpSpPr>
            <p:sp>
              <p:nvSpPr>
                <p:cNvPr id="41020" name="Oval 42"/>
                <p:cNvSpPr>
                  <a:spLocks noChangeArrowheads="1"/>
                </p:cNvSpPr>
                <p:nvPr/>
              </p:nvSpPr>
              <p:spPr bwMode="auto">
                <a:xfrm>
                  <a:off x="2719" y="2829"/>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1" name="Oval 43"/>
                <p:cNvSpPr>
                  <a:spLocks noChangeArrowheads="1"/>
                </p:cNvSpPr>
                <p:nvPr/>
              </p:nvSpPr>
              <p:spPr bwMode="auto">
                <a:xfrm>
                  <a:off x="2800" y="2913"/>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2" name="Oval 44"/>
                <p:cNvSpPr>
                  <a:spLocks noChangeArrowheads="1"/>
                </p:cNvSpPr>
                <p:nvPr/>
              </p:nvSpPr>
              <p:spPr bwMode="auto">
                <a:xfrm>
                  <a:off x="2882" y="299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3" name="Oval 45"/>
                <p:cNvSpPr>
                  <a:spLocks noChangeArrowheads="1"/>
                </p:cNvSpPr>
                <p:nvPr/>
              </p:nvSpPr>
              <p:spPr bwMode="auto">
                <a:xfrm>
                  <a:off x="2680" y="2970"/>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4" name="Oval 46"/>
                <p:cNvSpPr>
                  <a:spLocks noChangeArrowheads="1"/>
                </p:cNvSpPr>
                <p:nvPr/>
              </p:nvSpPr>
              <p:spPr bwMode="auto">
                <a:xfrm>
                  <a:off x="2900" y="2886"/>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5" name="Oval 47"/>
                <p:cNvSpPr>
                  <a:spLocks noChangeArrowheads="1"/>
                </p:cNvSpPr>
                <p:nvPr/>
              </p:nvSpPr>
              <p:spPr bwMode="auto">
                <a:xfrm>
                  <a:off x="2794" y="2802"/>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6" name="Oval 48"/>
                <p:cNvSpPr>
                  <a:spLocks noChangeArrowheads="1"/>
                </p:cNvSpPr>
                <p:nvPr/>
              </p:nvSpPr>
              <p:spPr bwMode="auto">
                <a:xfrm>
                  <a:off x="2963" y="3082"/>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7" name="Oval 49"/>
                <p:cNvSpPr>
                  <a:spLocks noChangeArrowheads="1"/>
                </p:cNvSpPr>
                <p:nvPr/>
              </p:nvSpPr>
              <p:spPr bwMode="auto">
                <a:xfrm>
                  <a:off x="3045" y="316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8" name="Oval 50"/>
                <p:cNvSpPr>
                  <a:spLocks noChangeArrowheads="1"/>
                </p:cNvSpPr>
                <p:nvPr/>
              </p:nvSpPr>
              <p:spPr bwMode="auto">
                <a:xfrm>
                  <a:off x="2915" y="314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29" name="Oval 51"/>
                <p:cNvSpPr>
                  <a:spLocks noChangeArrowheads="1"/>
                </p:cNvSpPr>
                <p:nvPr/>
              </p:nvSpPr>
              <p:spPr bwMode="auto">
                <a:xfrm>
                  <a:off x="2719" y="3186"/>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0" name="Oval 52"/>
                <p:cNvSpPr>
                  <a:spLocks noChangeArrowheads="1"/>
                </p:cNvSpPr>
                <p:nvPr/>
              </p:nvSpPr>
              <p:spPr bwMode="auto">
                <a:xfrm>
                  <a:off x="2776" y="3040"/>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1" name="Oval 53"/>
                <p:cNvSpPr>
                  <a:spLocks noChangeArrowheads="1"/>
                </p:cNvSpPr>
                <p:nvPr/>
              </p:nvSpPr>
              <p:spPr bwMode="auto">
                <a:xfrm>
                  <a:off x="2599" y="3061"/>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2" name="Oval 54"/>
                <p:cNvSpPr>
                  <a:spLocks noChangeArrowheads="1"/>
                </p:cNvSpPr>
                <p:nvPr/>
              </p:nvSpPr>
              <p:spPr bwMode="auto">
                <a:xfrm>
                  <a:off x="2772" y="274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3" name="Oval 55"/>
                <p:cNvSpPr>
                  <a:spLocks noChangeArrowheads="1"/>
                </p:cNvSpPr>
                <p:nvPr/>
              </p:nvSpPr>
              <p:spPr bwMode="auto">
                <a:xfrm>
                  <a:off x="3028" y="3257"/>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4" name="Oval 56"/>
                <p:cNvSpPr>
                  <a:spLocks noChangeArrowheads="1"/>
                </p:cNvSpPr>
                <p:nvPr/>
              </p:nvSpPr>
              <p:spPr bwMode="auto">
                <a:xfrm>
                  <a:off x="2832" y="3299"/>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5" name="Oval 57"/>
                <p:cNvSpPr>
                  <a:spLocks noChangeArrowheads="1"/>
                </p:cNvSpPr>
                <p:nvPr/>
              </p:nvSpPr>
              <p:spPr bwMode="auto">
                <a:xfrm>
                  <a:off x="2889" y="3153"/>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6" name="Oval 58"/>
                <p:cNvSpPr>
                  <a:spLocks noChangeArrowheads="1"/>
                </p:cNvSpPr>
                <p:nvPr/>
              </p:nvSpPr>
              <p:spPr bwMode="auto">
                <a:xfrm>
                  <a:off x="2712" y="3174"/>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7" name="Oval 59"/>
                <p:cNvSpPr>
                  <a:spLocks noChangeArrowheads="1"/>
                </p:cNvSpPr>
                <p:nvPr/>
              </p:nvSpPr>
              <p:spPr bwMode="auto">
                <a:xfrm>
                  <a:off x="2759" y="3359"/>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8" name="Oval 60"/>
                <p:cNvSpPr>
                  <a:spLocks noChangeArrowheads="1"/>
                </p:cNvSpPr>
                <p:nvPr/>
              </p:nvSpPr>
              <p:spPr bwMode="auto">
                <a:xfrm>
                  <a:off x="2563" y="340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39" name="Oval 61"/>
                <p:cNvSpPr>
                  <a:spLocks noChangeArrowheads="1"/>
                </p:cNvSpPr>
                <p:nvPr/>
              </p:nvSpPr>
              <p:spPr bwMode="auto">
                <a:xfrm>
                  <a:off x="2620" y="3255"/>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0" name="Oval 62"/>
                <p:cNvSpPr>
                  <a:spLocks noChangeArrowheads="1"/>
                </p:cNvSpPr>
                <p:nvPr/>
              </p:nvSpPr>
              <p:spPr bwMode="auto">
                <a:xfrm>
                  <a:off x="2443" y="3276"/>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1" name="Oval 63"/>
                <p:cNvSpPr>
                  <a:spLocks noChangeArrowheads="1"/>
                </p:cNvSpPr>
                <p:nvPr/>
              </p:nvSpPr>
              <p:spPr bwMode="auto">
                <a:xfrm>
                  <a:off x="3047" y="3406"/>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2" name="Oval 64"/>
                <p:cNvSpPr>
                  <a:spLocks noChangeArrowheads="1"/>
                </p:cNvSpPr>
                <p:nvPr/>
              </p:nvSpPr>
              <p:spPr bwMode="auto">
                <a:xfrm>
                  <a:off x="2851" y="344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3" name="Oval 65"/>
                <p:cNvSpPr>
                  <a:spLocks noChangeArrowheads="1"/>
                </p:cNvSpPr>
                <p:nvPr/>
              </p:nvSpPr>
              <p:spPr bwMode="auto">
                <a:xfrm>
                  <a:off x="2919" y="336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4" name="Oval 66"/>
                <p:cNvSpPr>
                  <a:spLocks noChangeArrowheads="1"/>
                </p:cNvSpPr>
                <p:nvPr/>
              </p:nvSpPr>
              <p:spPr bwMode="auto">
                <a:xfrm>
                  <a:off x="2713" y="3370"/>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5" name="Oval 67"/>
                <p:cNvSpPr>
                  <a:spLocks noChangeArrowheads="1"/>
                </p:cNvSpPr>
                <p:nvPr/>
              </p:nvSpPr>
              <p:spPr bwMode="auto">
                <a:xfrm>
                  <a:off x="2964" y="356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6" name="Oval 68"/>
                <p:cNvSpPr>
                  <a:spLocks noChangeArrowheads="1"/>
                </p:cNvSpPr>
                <p:nvPr/>
              </p:nvSpPr>
              <p:spPr bwMode="auto">
                <a:xfrm>
                  <a:off x="2768" y="360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7" name="Oval 69"/>
                <p:cNvSpPr>
                  <a:spLocks noChangeArrowheads="1"/>
                </p:cNvSpPr>
                <p:nvPr/>
              </p:nvSpPr>
              <p:spPr bwMode="auto">
                <a:xfrm>
                  <a:off x="2842" y="346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8" name="Oval 70"/>
                <p:cNvSpPr>
                  <a:spLocks noChangeArrowheads="1"/>
                </p:cNvSpPr>
                <p:nvPr/>
              </p:nvSpPr>
              <p:spPr bwMode="auto">
                <a:xfrm>
                  <a:off x="2648" y="3482"/>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49" name="Oval 71"/>
                <p:cNvSpPr>
                  <a:spLocks noChangeArrowheads="1"/>
                </p:cNvSpPr>
                <p:nvPr/>
              </p:nvSpPr>
              <p:spPr bwMode="auto">
                <a:xfrm>
                  <a:off x="2525" y="3160"/>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0" name="Oval 72"/>
                <p:cNvSpPr>
                  <a:spLocks noChangeArrowheads="1"/>
                </p:cNvSpPr>
                <p:nvPr/>
              </p:nvSpPr>
              <p:spPr bwMode="auto">
                <a:xfrm>
                  <a:off x="2606" y="349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1" name="Oval 73"/>
                <p:cNvSpPr>
                  <a:spLocks noChangeArrowheads="1"/>
                </p:cNvSpPr>
                <p:nvPr/>
              </p:nvSpPr>
              <p:spPr bwMode="auto">
                <a:xfrm>
                  <a:off x="2410" y="353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2" name="Oval 74"/>
                <p:cNvSpPr>
                  <a:spLocks noChangeArrowheads="1"/>
                </p:cNvSpPr>
                <p:nvPr/>
              </p:nvSpPr>
              <p:spPr bwMode="auto">
                <a:xfrm>
                  <a:off x="2484" y="339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3" name="Oval 75"/>
                <p:cNvSpPr>
                  <a:spLocks noChangeArrowheads="1"/>
                </p:cNvSpPr>
                <p:nvPr/>
              </p:nvSpPr>
              <p:spPr bwMode="auto">
                <a:xfrm>
                  <a:off x="3058" y="352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4" name="Oval 76"/>
                <p:cNvSpPr>
                  <a:spLocks noChangeArrowheads="1"/>
                </p:cNvSpPr>
                <p:nvPr/>
              </p:nvSpPr>
              <p:spPr bwMode="auto">
                <a:xfrm>
                  <a:off x="3152" y="3518"/>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5" name="Oval 77"/>
                <p:cNvSpPr>
                  <a:spLocks noChangeArrowheads="1"/>
                </p:cNvSpPr>
                <p:nvPr/>
              </p:nvSpPr>
              <p:spPr bwMode="auto">
                <a:xfrm>
                  <a:off x="3135" y="3371"/>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6" name="Oval 78"/>
                <p:cNvSpPr>
                  <a:spLocks noChangeArrowheads="1"/>
                </p:cNvSpPr>
                <p:nvPr/>
              </p:nvSpPr>
              <p:spPr bwMode="auto">
                <a:xfrm>
                  <a:off x="2588" y="355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7" name="Oval 79"/>
                <p:cNvSpPr>
                  <a:spLocks noChangeArrowheads="1"/>
                </p:cNvSpPr>
                <p:nvPr/>
              </p:nvSpPr>
              <p:spPr bwMode="auto">
                <a:xfrm>
                  <a:off x="2842" y="3532"/>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58" name="Oval 80"/>
                <p:cNvSpPr>
                  <a:spLocks noChangeArrowheads="1"/>
                </p:cNvSpPr>
                <p:nvPr/>
              </p:nvSpPr>
              <p:spPr bwMode="auto">
                <a:xfrm>
                  <a:off x="2588" y="362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grpSp>
          <p:grpSp>
            <p:nvGrpSpPr>
              <p:cNvPr id="40980" name="Group 81"/>
              <p:cNvGrpSpPr>
                <a:grpSpLocks/>
              </p:cNvGrpSpPr>
              <p:nvPr/>
            </p:nvGrpSpPr>
            <p:grpSpPr bwMode="auto">
              <a:xfrm>
                <a:off x="4663" y="2551"/>
                <a:ext cx="522" cy="468"/>
                <a:chOff x="2410" y="2748"/>
                <a:chExt cx="892" cy="1033"/>
              </a:xfrm>
            </p:grpSpPr>
            <p:sp>
              <p:nvSpPr>
                <p:cNvPr id="40981" name="Oval 82"/>
                <p:cNvSpPr>
                  <a:spLocks noChangeArrowheads="1"/>
                </p:cNvSpPr>
                <p:nvPr/>
              </p:nvSpPr>
              <p:spPr bwMode="auto">
                <a:xfrm>
                  <a:off x="2719" y="2829"/>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2" name="Oval 83"/>
                <p:cNvSpPr>
                  <a:spLocks noChangeArrowheads="1"/>
                </p:cNvSpPr>
                <p:nvPr/>
              </p:nvSpPr>
              <p:spPr bwMode="auto">
                <a:xfrm>
                  <a:off x="2800" y="2913"/>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3" name="Oval 84"/>
                <p:cNvSpPr>
                  <a:spLocks noChangeArrowheads="1"/>
                </p:cNvSpPr>
                <p:nvPr/>
              </p:nvSpPr>
              <p:spPr bwMode="auto">
                <a:xfrm>
                  <a:off x="2882" y="299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4" name="Oval 85"/>
                <p:cNvSpPr>
                  <a:spLocks noChangeArrowheads="1"/>
                </p:cNvSpPr>
                <p:nvPr/>
              </p:nvSpPr>
              <p:spPr bwMode="auto">
                <a:xfrm>
                  <a:off x="2680" y="2970"/>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5" name="Oval 86"/>
                <p:cNvSpPr>
                  <a:spLocks noChangeArrowheads="1"/>
                </p:cNvSpPr>
                <p:nvPr/>
              </p:nvSpPr>
              <p:spPr bwMode="auto">
                <a:xfrm>
                  <a:off x="2900" y="2886"/>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6" name="Oval 87"/>
                <p:cNvSpPr>
                  <a:spLocks noChangeArrowheads="1"/>
                </p:cNvSpPr>
                <p:nvPr/>
              </p:nvSpPr>
              <p:spPr bwMode="auto">
                <a:xfrm>
                  <a:off x="2794" y="2802"/>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7" name="Oval 88"/>
                <p:cNvSpPr>
                  <a:spLocks noChangeArrowheads="1"/>
                </p:cNvSpPr>
                <p:nvPr/>
              </p:nvSpPr>
              <p:spPr bwMode="auto">
                <a:xfrm>
                  <a:off x="2963" y="3082"/>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8" name="Oval 89"/>
                <p:cNvSpPr>
                  <a:spLocks noChangeArrowheads="1"/>
                </p:cNvSpPr>
                <p:nvPr/>
              </p:nvSpPr>
              <p:spPr bwMode="auto">
                <a:xfrm>
                  <a:off x="3045" y="316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89" name="Oval 90"/>
                <p:cNvSpPr>
                  <a:spLocks noChangeArrowheads="1"/>
                </p:cNvSpPr>
                <p:nvPr/>
              </p:nvSpPr>
              <p:spPr bwMode="auto">
                <a:xfrm>
                  <a:off x="2915" y="314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0" name="Oval 91"/>
                <p:cNvSpPr>
                  <a:spLocks noChangeArrowheads="1"/>
                </p:cNvSpPr>
                <p:nvPr/>
              </p:nvSpPr>
              <p:spPr bwMode="auto">
                <a:xfrm>
                  <a:off x="2719" y="3186"/>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1" name="Oval 92"/>
                <p:cNvSpPr>
                  <a:spLocks noChangeArrowheads="1"/>
                </p:cNvSpPr>
                <p:nvPr/>
              </p:nvSpPr>
              <p:spPr bwMode="auto">
                <a:xfrm>
                  <a:off x="2776" y="3040"/>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2" name="Oval 93"/>
                <p:cNvSpPr>
                  <a:spLocks noChangeArrowheads="1"/>
                </p:cNvSpPr>
                <p:nvPr/>
              </p:nvSpPr>
              <p:spPr bwMode="auto">
                <a:xfrm>
                  <a:off x="2599" y="3061"/>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3" name="Oval 94"/>
                <p:cNvSpPr>
                  <a:spLocks noChangeArrowheads="1"/>
                </p:cNvSpPr>
                <p:nvPr/>
              </p:nvSpPr>
              <p:spPr bwMode="auto">
                <a:xfrm>
                  <a:off x="2772" y="274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4" name="Oval 95"/>
                <p:cNvSpPr>
                  <a:spLocks noChangeArrowheads="1"/>
                </p:cNvSpPr>
                <p:nvPr/>
              </p:nvSpPr>
              <p:spPr bwMode="auto">
                <a:xfrm>
                  <a:off x="3028" y="3257"/>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5" name="Oval 96"/>
                <p:cNvSpPr>
                  <a:spLocks noChangeArrowheads="1"/>
                </p:cNvSpPr>
                <p:nvPr/>
              </p:nvSpPr>
              <p:spPr bwMode="auto">
                <a:xfrm>
                  <a:off x="2832" y="3299"/>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6" name="Oval 97"/>
                <p:cNvSpPr>
                  <a:spLocks noChangeArrowheads="1"/>
                </p:cNvSpPr>
                <p:nvPr/>
              </p:nvSpPr>
              <p:spPr bwMode="auto">
                <a:xfrm>
                  <a:off x="2889" y="3153"/>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7" name="Oval 98"/>
                <p:cNvSpPr>
                  <a:spLocks noChangeArrowheads="1"/>
                </p:cNvSpPr>
                <p:nvPr/>
              </p:nvSpPr>
              <p:spPr bwMode="auto">
                <a:xfrm>
                  <a:off x="2712" y="3174"/>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8" name="Oval 99"/>
                <p:cNvSpPr>
                  <a:spLocks noChangeArrowheads="1"/>
                </p:cNvSpPr>
                <p:nvPr/>
              </p:nvSpPr>
              <p:spPr bwMode="auto">
                <a:xfrm>
                  <a:off x="2759" y="3359"/>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0999" name="Oval 100"/>
                <p:cNvSpPr>
                  <a:spLocks noChangeArrowheads="1"/>
                </p:cNvSpPr>
                <p:nvPr/>
              </p:nvSpPr>
              <p:spPr bwMode="auto">
                <a:xfrm>
                  <a:off x="2563" y="340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0" name="Oval 101"/>
                <p:cNvSpPr>
                  <a:spLocks noChangeArrowheads="1"/>
                </p:cNvSpPr>
                <p:nvPr/>
              </p:nvSpPr>
              <p:spPr bwMode="auto">
                <a:xfrm>
                  <a:off x="2620" y="3255"/>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1" name="Oval 102"/>
                <p:cNvSpPr>
                  <a:spLocks noChangeArrowheads="1"/>
                </p:cNvSpPr>
                <p:nvPr/>
              </p:nvSpPr>
              <p:spPr bwMode="auto">
                <a:xfrm>
                  <a:off x="2443" y="3276"/>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2" name="Oval 103"/>
                <p:cNvSpPr>
                  <a:spLocks noChangeArrowheads="1"/>
                </p:cNvSpPr>
                <p:nvPr/>
              </p:nvSpPr>
              <p:spPr bwMode="auto">
                <a:xfrm>
                  <a:off x="3047" y="3406"/>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3" name="Oval 104"/>
                <p:cNvSpPr>
                  <a:spLocks noChangeArrowheads="1"/>
                </p:cNvSpPr>
                <p:nvPr/>
              </p:nvSpPr>
              <p:spPr bwMode="auto">
                <a:xfrm>
                  <a:off x="2851" y="3448"/>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4" name="Oval 105"/>
                <p:cNvSpPr>
                  <a:spLocks noChangeArrowheads="1"/>
                </p:cNvSpPr>
                <p:nvPr/>
              </p:nvSpPr>
              <p:spPr bwMode="auto">
                <a:xfrm>
                  <a:off x="2919" y="336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5" name="Oval 106"/>
                <p:cNvSpPr>
                  <a:spLocks noChangeArrowheads="1"/>
                </p:cNvSpPr>
                <p:nvPr/>
              </p:nvSpPr>
              <p:spPr bwMode="auto">
                <a:xfrm>
                  <a:off x="2713" y="3370"/>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6" name="Oval 107"/>
                <p:cNvSpPr>
                  <a:spLocks noChangeArrowheads="1"/>
                </p:cNvSpPr>
                <p:nvPr/>
              </p:nvSpPr>
              <p:spPr bwMode="auto">
                <a:xfrm>
                  <a:off x="2964" y="356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7" name="Oval 108"/>
                <p:cNvSpPr>
                  <a:spLocks noChangeArrowheads="1"/>
                </p:cNvSpPr>
                <p:nvPr/>
              </p:nvSpPr>
              <p:spPr bwMode="auto">
                <a:xfrm>
                  <a:off x="2768" y="360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8" name="Oval 109"/>
                <p:cNvSpPr>
                  <a:spLocks noChangeArrowheads="1"/>
                </p:cNvSpPr>
                <p:nvPr/>
              </p:nvSpPr>
              <p:spPr bwMode="auto">
                <a:xfrm>
                  <a:off x="2842" y="346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09" name="Oval 110"/>
                <p:cNvSpPr>
                  <a:spLocks noChangeArrowheads="1"/>
                </p:cNvSpPr>
                <p:nvPr/>
              </p:nvSpPr>
              <p:spPr bwMode="auto">
                <a:xfrm>
                  <a:off x="2648" y="3482"/>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0" name="Oval 111"/>
                <p:cNvSpPr>
                  <a:spLocks noChangeArrowheads="1"/>
                </p:cNvSpPr>
                <p:nvPr/>
              </p:nvSpPr>
              <p:spPr bwMode="auto">
                <a:xfrm>
                  <a:off x="2525" y="3160"/>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1" name="Oval 112"/>
                <p:cNvSpPr>
                  <a:spLocks noChangeArrowheads="1"/>
                </p:cNvSpPr>
                <p:nvPr/>
              </p:nvSpPr>
              <p:spPr bwMode="auto">
                <a:xfrm>
                  <a:off x="2606" y="349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2" name="Oval 113"/>
                <p:cNvSpPr>
                  <a:spLocks noChangeArrowheads="1"/>
                </p:cNvSpPr>
                <p:nvPr/>
              </p:nvSpPr>
              <p:spPr bwMode="auto">
                <a:xfrm>
                  <a:off x="2410" y="3537"/>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3" name="Oval 114"/>
                <p:cNvSpPr>
                  <a:spLocks noChangeArrowheads="1"/>
                </p:cNvSpPr>
                <p:nvPr/>
              </p:nvSpPr>
              <p:spPr bwMode="auto">
                <a:xfrm>
                  <a:off x="2484" y="339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4" name="Oval 115"/>
                <p:cNvSpPr>
                  <a:spLocks noChangeArrowheads="1"/>
                </p:cNvSpPr>
                <p:nvPr/>
              </p:nvSpPr>
              <p:spPr bwMode="auto">
                <a:xfrm>
                  <a:off x="3058" y="352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5" name="Oval 116"/>
                <p:cNvSpPr>
                  <a:spLocks noChangeArrowheads="1"/>
                </p:cNvSpPr>
                <p:nvPr/>
              </p:nvSpPr>
              <p:spPr bwMode="auto">
                <a:xfrm>
                  <a:off x="3152" y="3518"/>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6" name="Oval 117"/>
                <p:cNvSpPr>
                  <a:spLocks noChangeArrowheads="1"/>
                </p:cNvSpPr>
                <p:nvPr/>
              </p:nvSpPr>
              <p:spPr bwMode="auto">
                <a:xfrm>
                  <a:off x="3135" y="3371"/>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7" name="Oval 118"/>
                <p:cNvSpPr>
                  <a:spLocks noChangeArrowheads="1"/>
                </p:cNvSpPr>
                <p:nvPr/>
              </p:nvSpPr>
              <p:spPr bwMode="auto">
                <a:xfrm>
                  <a:off x="2588" y="3554"/>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8" name="Oval 119"/>
                <p:cNvSpPr>
                  <a:spLocks noChangeArrowheads="1"/>
                </p:cNvSpPr>
                <p:nvPr/>
              </p:nvSpPr>
              <p:spPr bwMode="auto">
                <a:xfrm>
                  <a:off x="2842" y="3532"/>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sp>
              <p:nvSpPr>
                <p:cNvPr id="41019" name="Oval 120"/>
                <p:cNvSpPr>
                  <a:spLocks noChangeArrowheads="1"/>
                </p:cNvSpPr>
                <p:nvPr/>
              </p:nvSpPr>
              <p:spPr bwMode="auto">
                <a:xfrm>
                  <a:off x="2588" y="3625"/>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de-DE"/>
                </a:p>
              </p:txBody>
            </p:sp>
          </p:grpSp>
        </p:grpSp>
        <p:sp>
          <p:nvSpPr>
            <p:cNvPr id="40978" name="AutoShape 121"/>
            <p:cNvSpPr>
              <a:spLocks/>
            </p:cNvSpPr>
            <p:nvPr/>
          </p:nvSpPr>
          <p:spPr bwMode="auto">
            <a:xfrm>
              <a:off x="2109" y="3019"/>
              <a:ext cx="1291" cy="231"/>
            </a:xfrm>
            <a:prstGeom prst="borderCallout1">
              <a:avLst>
                <a:gd name="adj1" fmla="val 31167"/>
                <a:gd name="adj2" fmla="val 103718"/>
                <a:gd name="adj3" fmla="val -65366"/>
                <a:gd name="adj4" fmla="val 14120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a:t>Foamed bitumen</a:t>
              </a:r>
            </a:p>
          </p:txBody>
        </p:sp>
      </p:grpSp>
      <p:sp>
        <p:nvSpPr>
          <p:cNvPr id="40976" name="Text Box 122"/>
          <p:cNvSpPr txBox="1">
            <a:spLocks noChangeArrowheads="1"/>
          </p:cNvSpPr>
          <p:nvPr/>
        </p:nvSpPr>
        <p:spPr bwMode="auto">
          <a:xfrm>
            <a:off x="6727825" y="5635625"/>
            <a:ext cx="752475" cy="37623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Mixer</a:t>
            </a:r>
            <a:endParaRPr lang="en-US"/>
          </a:p>
        </p:txBody>
      </p:sp>
    </p:spTree>
    <p:extLst>
      <p:ext uri="{BB962C8B-B14F-4D97-AF65-F5344CB8AC3E}">
        <p14:creationId xmlns:p14="http://schemas.microsoft.com/office/powerpoint/2010/main" val="39623411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1054740"/>
                                        </p:tgtEl>
                                        <p:attrNameLst>
                                          <p:attrName>style.visibility</p:attrName>
                                        </p:attrNameLst>
                                      </p:cBhvr>
                                      <p:to>
                                        <p:strVal val="visible"/>
                                      </p:to>
                                    </p:set>
                                    <p:animEffect transition="in" filter="wipe(left)">
                                      <p:cBhvr>
                                        <p:cTn id="11" dur="500"/>
                                        <p:tgtEl>
                                          <p:spTgt spid="10547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5474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54732"/>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054727"/>
                                        </p:tgtEl>
                                        <p:attrNameLst>
                                          <p:attrName>style.visibility</p:attrName>
                                        </p:attrNameLst>
                                      </p:cBhvr>
                                      <p:to>
                                        <p:strVal val="visible"/>
                                      </p:to>
                                    </p:set>
                                    <p:animEffect transition="in" filter="wipe(left)">
                                      <p:cBhvr>
                                        <p:cTn id="24" dur="500"/>
                                        <p:tgtEl>
                                          <p:spTgt spid="105472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547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1054749"/>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1054759"/>
                                        </p:tgtEl>
                                        <p:attrNameLst>
                                          <p:attrName>style.visibility</p:attrName>
                                        </p:attrNameLst>
                                      </p:cBhvr>
                                      <p:to>
                                        <p:strVal val="visible"/>
                                      </p:to>
                                    </p:set>
                                    <p:animEffect transition="in" filter="wipe(up)">
                                      <p:cBhvr>
                                        <p:cTn id="37" dur="500"/>
                                        <p:tgtEl>
                                          <p:spTgt spid="10547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FD1CB59-0743-4778-ADC4-EC8D91F45D6A}" type="datetime1">
              <a:rPr lang="de-DE" smtClean="0"/>
              <a:t>05.03.2015</a:t>
            </a:fld>
            <a:endParaRPr lang="de-CH"/>
          </a:p>
        </p:txBody>
      </p:sp>
      <p:sp>
        <p:nvSpPr>
          <p:cNvPr id="39939"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CH" dirty="0" smtClean="0"/>
              <a:t>Low </a:t>
            </a:r>
            <a:r>
              <a:rPr lang="de-CH" dirty="0" err="1" smtClean="0"/>
              <a:t>Temperature</a:t>
            </a:r>
            <a:r>
              <a:rPr lang="de-CH" dirty="0" smtClean="0"/>
              <a:t> Asphalt</a:t>
            </a:r>
            <a:endParaRPr lang="en-US" dirty="0" smtClean="0"/>
          </a:p>
        </p:txBody>
      </p:sp>
      <p:sp>
        <p:nvSpPr>
          <p:cNvPr id="39940"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322349-7446-4597-9EDE-85EB587D19ED}" type="slidenum">
              <a:rPr lang="de-CH"/>
              <a:pPr/>
              <a:t>11</a:t>
            </a:fld>
            <a:endParaRPr lang="de-CH"/>
          </a:p>
        </p:txBody>
      </p:sp>
      <p:sp>
        <p:nvSpPr>
          <p:cNvPr id="39941" name="Rectangle 2"/>
          <p:cNvSpPr>
            <a:spLocks noGrp="1" noChangeArrowheads="1"/>
          </p:cNvSpPr>
          <p:nvPr>
            <p:ph type="title"/>
          </p:nvPr>
        </p:nvSpPr>
        <p:spPr/>
        <p:txBody>
          <a:bodyPr/>
          <a:lstStyle/>
          <a:p>
            <a:pPr eaLnBrk="1" hangingPunct="1"/>
            <a:r>
              <a:rPr lang="de-CH" smtClean="0"/>
              <a:t>Ammann Foam – Pure Foam Bitumen - 100 – 120 °C</a:t>
            </a:r>
          </a:p>
        </p:txBody>
      </p:sp>
      <p:pic>
        <p:nvPicPr>
          <p:cNvPr id="3994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t="13271"/>
          <a:stretch>
            <a:fillRect/>
          </a:stretch>
        </p:blipFill>
        <p:spPr bwMode="auto">
          <a:xfrm>
            <a:off x="323850" y="2654300"/>
            <a:ext cx="8351838" cy="383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9943" name="Group 7"/>
          <p:cNvGrpSpPr>
            <a:grpSpLocks/>
          </p:cNvGrpSpPr>
          <p:nvPr/>
        </p:nvGrpSpPr>
        <p:grpSpPr bwMode="auto">
          <a:xfrm>
            <a:off x="1951038" y="3252788"/>
            <a:ext cx="466725" cy="422275"/>
            <a:chOff x="2067" y="2076"/>
            <a:chExt cx="597" cy="540"/>
          </a:xfrm>
        </p:grpSpPr>
        <p:sp>
          <p:nvSpPr>
            <p:cNvPr id="39947" name="Oval 8"/>
            <p:cNvSpPr>
              <a:spLocks noChangeArrowheads="1"/>
            </p:cNvSpPr>
            <p:nvPr/>
          </p:nvSpPr>
          <p:spPr bwMode="auto">
            <a:xfrm>
              <a:off x="2187" y="2103"/>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48" name="Oval 9"/>
            <p:cNvSpPr>
              <a:spLocks noChangeArrowheads="1"/>
            </p:cNvSpPr>
            <p:nvPr/>
          </p:nvSpPr>
          <p:spPr bwMode="auto">
            <a:xfrm>
              <a:off x="2268" y="2187"/>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49" name="Oval 10"/>
            <p:cNvSpPr>
              <a:spLocks noChangeArrowheads="1"/>
            </p:cNvSpPr>
            <p:nvPr/>
          </p:nvSpPr>
          <p:spPr bwMode="auto">
            <a:xfrm>
              <a:off x="2350" y="2272"/>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0" name="Oval 11"/>
            <p:cNvSpPr>
              <a:spLocks noChangeArrowheads="1"/>
            </p:cNvSpPr>
            <p:nvPr/>
          </p:nvSpPr>
          <p:spPr bwMode="auto">
            <a:xfrm>
              <a:off x="2148" y="2244"/>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1" name="Oval 12"/>
            <p:cNvSpPr>
              <a:spLocks noChangeArrowheads="1"/>
            </p:cNvSpPr>
            <p:nvPr/>
          </p:nvSpPr>
          <p:spPr bwMode="auto">
            <a:xfrm>
              <a:off x="2368" y="2160"/>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2" name="Oval 13"/>
            <p:cNvSpPr>
              <a:spLocks noChangeArrowheads="1"/>
            </p:cNvSpPr>
            <p:nvPr/>
          </p:nvSpPr>
          <p:spPr bwMode="auto">
            <a:xfrm>
              <a:off x="2262" y="2076"/>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3" name="Oval 14"/>
            <p:cNvSpPr>
              <a:spLocks noChangeArrowheads="1"/>
            </p:cNvSpPr>
            <p:nvPr/>
          </p:nvSpPr>
          <p:spPr bwMode="auto">
            <a:xfrm>
              <a:off x="2431" y="2356"/>
              <a:ext cx="151"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4" name="Oval 15"/>
            <p:cNvSpPr>
              <a:spLocks noChangeArrowheads="1"/>
            </p:cNvSpPr>
            <p:nvPr/>
          </p:nvSpPr>
          <p:spPr bwMode="auto">
            <a:xfrm>
              <a:off x="2513" y="2441"/>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5" name="Oval 16"/>
            <p:cNvSpPr>
              <a:spLocks noChangeArrowheads="1"/>
            </p:cNvSpPr>
            <p:nvPr/>
          </p:nvSpPr>
          <p:spPr bwMode="auto">
            <a:xfrm>
              <a:off x="2383" y="2418"/>
              <a:ext cx="150"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6" name="Oval 17"/>
            <p:cNvSpPr>
              <a:spLocks noChangeArrowheads="1"/>
            </p:cNvSpPr>
            <p:nvPr/>
          </p:nvSpPr>
          <p:spPr bwMode="auto">
            <a:xfrm>
              <a:off x="2187" y="2460"/>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7" name="Oval 18"/>
            <p:cNvSpPr>
              <a:spLocks noChangeArrowheads="1"/>
            </p:cNvSpPr>
            <p:nvPr/>
          </p:nvSpPr>
          <p:spPr bwMode="auto">
            <a:xfrm>
              <a:off x="2244" y="2314"/>
              <a:ext cx="151" cy="156"/>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sp>
          <p:nvSpPr>
            <p:cNvPr id="39958" name="Oval 19"/>
            <p:cNvSpPr>
              <a:spLocks noChangeArrowheads="1"/>
            </p:cNvSpPr>
            <p:nvPr/>
          </p:nvSpPr>
          <p:spPr bwMode="auto">
            <a:xfrm>
              <a:off x="2067" y="2335"/>
              <a:ext cx="150" cy="157"/>
            </a:xfrm>
            <a:prstGeom prst="ellipse">
              <a:avLst/>
            </a:prstGeom>
            <a:gradFill rotWithShape="0">
              <a:gsLst>
                <a:gs pos="0">
                  <a:srgbClr val="FFFFFF"/>
                </a:gs>
                <a:gs pos="100000">
                  <a:srgbClr val="000000"/>
                </a:gs>
              </a:gsLst>
              <a:path path="shape">
                <a:fillToRect l="50000" t="50000" r="50000" b="50000"/>
              </a:path>
            </a:gradFill>
            <a:ln w="9525">
              <a:solidFill>
                <a:srgbClr val="000000"/>
              </a:solidFill>
              <a:round/>
              <a:headEnd/>
              <a:tailEnd/>
            </a:ln>
          </p:spPr>
          <p:txBody>
            <a:bodyPr/>
            <a:lstStyle/>
            <a:p>
              <a:endParaRPr lang="en-US"/>
            </a:p>
          </p:txBody>
        </p:sp>
      </p:grpSp>
      <p:grpSp>
        <p:nvGrpSpPr>
          <p:cNvPr id="39944" name="Gruppieren 1"/>
          <p:cNvGrpSpPr>
            <a:grpSpLocks/>
          </p:cNvGrpSpPr>
          <p:nvPr/>
        </p:nvGrpSpPr>
        <p:grpSpPr bwMode="auto">
          <a:xfrm>
            <a:off x="6588125" y="1628775"/>
            <a:ext cx="2182813" cy="2941638"/>
            <a:chOff x="6084169" y="1628801"/>
            <a:chExt cx="2601342" cy="3505955"/>
          </a:xfrm>
        </p:grpSpPr>
        <p:pic>
          <p:nvPicPr>
            <p:cNvPr id="39945" name="Picture 33" descr="22_mischer_amix"/>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84169" y="1628801"/>
              <a:ext cx="2592288" cy="17504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53882" dir="13500000" algn="ctr" rotWithShape="0">
                      <a:srgbClr val="808080"/>
                    </a:outerShdw>
                  </a:effectLst>
                </a14:hiddenEffects>
              </a:ext>
            </a:extLst>
          </p:spPr>
        </p:pic>
        <p:pic>
          <p:nvPicPr>
            <p:cNvPr id="39946" name="Picture 19"/>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093223" y="3409521"/>
              <a:ext cx="2592288" cy="172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53000184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C48B4DA-8C07-4D68-8933-0A9564143C14}" type="datetime1">
              <a:rPr lang="de-DE" smtClean="0"/>
              <a:t>05.03.2015</a:t>
            </a:fld>
            <a:endParaRPr lang="de-CH"/>
          </a:p>
        </p:txBody>
      </p:sp>
      <p:sp>
        <p:nvSpPr>
          <p:cNvPr id="34819"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t>Low Temperature Asphalt</a:t>
            </a:r>
          </a:p>
        </p:txBody>
      </p:sp>
      <p:sp>
        <p:nvSpPr>
          <p:cNvPr id="34820"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10D037-8E1C-42E7-9A86-92352263CCF7}" type="slidenum">
              <a:rPr lang="de-CH"/>
              <a:pPr/>
              <a:t>12</a:t>
            </a:fld>
            <a:endParaRPr lang="de-CH"/>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3763" y="1630363"/>
            <a:ext cx="7335837" cy="488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2" name="Rectangle 3"/>
          <p:cNvSpPr>
            <a:spLocks noGrp="1" noChangeArrowheads="1"/>
          </p:cNvSpPr>
          <p:nvPr>
            <p:ph type="title"/>
          </p:nvPr>
        </p:nvSpPr>
        <p:spPr/>
        <p:txBody>
          <a:bodyPr/>
          <a:lstStyle/>
          <a:p>
            <a:pPr eaLnBrk="1" hangingPunct="1"/>
            <a:r>
              <a:rPr lang="de-CH" smtClean="0"/>
              <a:t>Ammann Warm Foam - Switzerland 2009</a:t>
            </a:r>
          </a:p>
        </p:txBody>
      </p:sp>
      <p:grpSp>
        <p:nvGrpSpPr>
          <p:cNvPr id="1102860" name="Group 12"/>
          <p:cNvGrpSpPr>
            <a:grpSpLocks/>
          </p:cNvGrpSpPr>
          <p:nvPr/>
        </p:nvGrpSpPr>
        <p:grpSpPr bwMode="auto">
          <a:xfrm>
            <a:off x="890588" y="3252788"/>
            <a:ext cx="3738562" cy="869950"/>
            <a:chOff x="561" y="2049"/>
            <a:chExt cx="2355" cy="548"/>
          </a:xfrm>
        </p:grpSpPr>
        <p:sp>
          <p:nvSpPr>
            <p:cNvPr id="34834" name="AutoShape 5"/>
            <p:cNvSpPr>
              <a:spLocks noChangeArrowheads="1"/>
            </p:cNvSpPr>
            <p:nvPr/>
          </p:nvSpPr>
          <p:spPr bwMode="auto">
            <a:xfrm rot="194443">
              <a:off x="561" y="2280"/>
              <a:ext cx="2355" cy="317"/>
            </a:xfrm>
            <a:prstGeom prst="rightArrow">
              <a:avLst>
                <a:gd name="adj1" fmla="val 49130"/>
                <a:gd name="adj2" fmla="val 154255"/>
              </a:avLst>
            </a:prstGeom>
            <a:solidFill>
              <a:schemeClr val="tx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5" name="Text Box 6"/>
            <p:cNvSpPr txBox="1">
              <a:spLocks noChangeArrowheads="1"/>
            </p:cNvSpPr>
            <p:nvPr/>
          </p:nvSpPr>
          <p:spPr bwMode="auto">
            <a:xfrm>
              <a:off x="663" y="2049"/>
              <a:ext cx="644" cy="2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CH"/>
                <a:t>Bitumen</a:t>
              </a:r>
            </a:p>
          </p:txBody>
        </p:sp>
      </p:grpSp>
      <p:grpSp>
        <p:nvGrpSpPr>
          <p:cNvPr id="1102861" name="Group 13"/>
          <p:cNvGrpSpPr>
            <a:grpSpLocks/>
          </p:cNvGrpSpPr>
          <p:nvPr/>
        </p:nvGrpSpPr>
        <p:grpSpPr bwMode="auto">
          <a:xfrm>
            <a:off x="5033963" y="2209800"/>
            <a:ext cx="1296987" cy="1042988"/>
            <a:chOff x="3171" y="1392"/>
            <a:chExt cx="817" cy="657"/>
          </a:xfrm>
        </p:grpSpPr>
        <p:sp>
          <p:nvSpPr>
            <p:cNvPr id="34832" name="AutoShape 7"/>
            <p:cNvSpPr>
              <a:spLocks noChangeArrowheads="1"/>
            </p:cNvSpPr>
            <p:nvPr/>
          </p:nvSpPr>
          <p:spPr bwMode="auto">
            <a:xfrm rot="5400000">
              <a:off x="3001" y="1562"/>
              <a:ext cx="657" cy="317"/>
            </a:xfrm>
            <a:prstGeom prst="rightArrow">
              <a:avLst>
                <a:gd name="adj1" fmla="val 50167"/>
                <a:gd name="adj2" fmla="val 83919"/>
              </a:avLst>
            </a:prstGeom>
            <a:solidFill>
              <a:srgbClr val="0033CC"/>
            </a:solidFill>
            <a:ln w="38100">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833" name="Text Box 8"/>
            <p:cNvSpPr txBox="1">
              <a:spLocks noChangeArrowheads="1"/>
            </p:cNvSpPr>
            <p:nvPr/>
          </p:nvSpPr>
          <p:spPr bwMode="auto">
            <a:xfrm>
              <a:off x="3488" y="1392"/>
              <a:ext cx="500" cy="231"/>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de-CH"/>
                <a:t>Water</a:t>
              </a:r>
            </a:p>
          </p:txBody>
        </p:sp>
      </p:grpSp>
      <p:sp>
        <p:nvSpPr>
          <p:cNvPr id="1102859" name="Text Box 11"/>
          <p:cNvSpPr txBox="1">
            <a:spLocks noChangeArrowheads="1"/>
          </p:cNvSpPr>
          <p:nvPr/>
        </p:nvSpPr>
        <p:spPr bwMode="auto">
          <a:xfrm>
            <a:off x="6091238" y="5254625"/>
            <a:ext cx="742950" cy="36671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Mixer</a:t>
            </a:r>
          </a:p>
        </p:txBody>
      </p:sp>
      <p:grpSp>
        <p:nvGrpSpPr>
          <p:cNvPr id="1102865" name="Group 17"/>
          <p:cNvGrpSpPr>
            <a:grpSpLocks/>
          </p:cNvGrpSpPr>
          <p:nvPr/>
        </p:nvGrpSpPr>
        <p:grpSpPr bwMode="auto">
          <a:xfrm>
            <a:off x="5372100" y="3162300"/>
            <a:ext cx="1747838" cy="2003425"/>
            <a:chOff x="3384" y="1992"/>
            <a:chExt cx="1101" cy="1262"/>
          </a:xfrm>
        </p:grpSpPr>
        <p:sp>
          <p:nvSpPr>
            <p:cNvPr id="34830" name="Text Box 10"/>
            <p:cNvSpPr txBox="1">
              <a:spLocks noChangeArrowheads="1"/>
            </p:cNvSpPr>
            <p:nvPr/>
          </p:nvSpPr>
          <p:spPr bwMode="auto">
            <a:xfrm>
              <a:off x="3773" y="1992"/>
              <a:ext cx="684"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Bitumen </a:t>
              </a:r>
              <a:br>
                <a:rPr lang="de-CH"/>
              </a:br>
              <a:r>
                <a:rPr lang="de-CH"/>
                <a:t>&amp; Water</a:t>
              </a:r>
            </a:p>
          </p:txBody>
        </p:sp>
        <p:sp>
          <p:nvSpPr>
            <p:cNvPr id="34831" name="Freeform 15"/>
            <p:cNvSpPr>
              <a:spLocks/>
            </p:cNvSpPr>
            <p:nvPr/>
          </p:nvSpPr>
          <p:spPr bwMode="auto">
            <a:xfrm rot="646292">
              <a:off x="3384" y="2592"/>
              <a:ext cx="1101" cy="662"/>
            </a:xfrm>
            <a:custGeom>
              <a:avLst/>
              <a:gdLst>
                <a:gd name="T0" fmla="*/ 0 w 1101"/>
                <a:gd name="T1" fmla="*/ 48 h 806"/>
                <a:gd name="T2" fmla="*/ 1015 w 1101"/>
                <a:gd name="T3" fmla="*/ 82 h 806"/>
                <a:gd name="T4" fmla="*/ 518 w 1101"/>
                <a:gd name="T5" fmla="*/ 544 h 806"/>
                <a:gd name="T6" fmla="*/ 0 60000 65536"/>
                <a:gd name="T7" fmla="*/ 0 60000 65536"/>
                <a:gd name="T8" fmla="*/ 0 60000 65536"/>
              </a:gdLst>
              <a:ahLst/>
              <a:cxnLst>
                <a:cxn ang="T6">
                  <a:pos x="T0" y="T1"/>
                </a:cxn>
                <a:cxn ang="T7">
                  <a:pos x="T2" y="T3"/>
                </a:cxn>
                <a:cxn ang="T8">
                  <a:pos x="T4" y="T5"/>
                </a:cxn>
              </a:cxnLst>
              <a:rect l="0" t="0" r="r" b="b"/>
              <a:pathLst>
                <a:path w="1101" h="806">
                  <a:moveTo>
                    <a:pt x="0" y="72"/>
                  </a:moveTo>
                  <a:cubicBezTo>
                    <a:pt x="169" y="80"/>
                    <a:pt x="929" y="0"/>
                    <a:pt x="1015" y="122"/>
                  </a:cubicBezTo>
                  <a:cubicBezTo>
                    <a:pt x="1101" y="244"/>
                    <a:pt x="622" y="664"/>
                    <a:pt x="518" y="806"/>
                  </a:cubicBezTo>
                </a:path>
              </a:pathLst>
            </a:custGeom>
            <a:noFill/>
            <a:ln w="317500">
              <a:solidFill>
                <a:schemeClr val="tx1"/>
              </a:solidFill>
              <a:round/>
              <a:headEnd type="none" w="med" len="me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1102868" name="Group 20"/>
          <p:cNvGrpSpPr>
            <a:grpSpLocks/>
          </p:cNvGrpSpPr>
          <p:nvPr/>
        </p:nvGrpSpPr>
        <p:grpSpPr bwMode="auto">
          <a:xfrm>
            <a:off x="6835775" y="3943350"/>
            <a:ext cx="1374775" cy="2295525"/>
            <a:chOff x="4306" y="2484"/>
            <a:chExt cx="866" cy="1446"/>
          </a:xfrm>
        </p:grpSpPr>
        <p:sp>
          <p:nvSpPr>
            <p:cNvPr id="34828" name="Freeform 18"/>
            <p:cNvSpPr>
              <a:spLocks/>
            </p:cNvSpPr>
            <p:nvPr/>
          </p:nvSpPr>
          <p:spPr bwMode="auto">
            <a:xfrm>
              <a:off x="4306" y="2484"/>
              <a:ext cx="568" cy="1022"/>
            </a:xfrm>
            <a:custGeom>
              <a:avLst/>
              <a:gdLst>
                <a:gd name="T0" fmla="*/ 0 w 568"/>
                <a:gd name="T1" fmla="*/ 0 h 1022"/>
                <a:gd name="T2" fmla="*/ 568 w 568"/>
                <a:gd name="T3" fmla="*/ 65 h 1022"/>
                <a:gd name="T4" fmla="*/ 568 w 568"/>
                <a:gd name="T5" fmla="*/ 1022 h 1022"/>
                <a:gd name="T6" fmla="*/ 0 60000 65536"/>
                <a:gd name="T7" fmla="*/ 0 60000 65536"/>
                <a:gd name="T8" fmla="*/ 0 60000 65536"/>
              </a:gdLst>
              <a:ahLst/>
              <a:cxnLst>
                <a:cxn ang="T6">
                  <a:pos x="T0" y="T1"/>
                </a:cxn>
                <a:cxn ang="T7">
                  <a:pos x="T2" y="T3"/>
                </a:cxn>
                <a:cxn ang="T8">
                  <a:pos x="T4" y="T5"/>
                </a:cxn>
              </a:cxnLst>
              <a:rect l="0" t="0" r="r" b="b"/>
              <a:pathLst>
                <a:path w="568" h="1022">
                  <a:moveTo>
                    <a:pt x="0" y="0"/>
                  </a:moveTo>
                  <a:lnTo>
                    <a:pt x="568" y="65"/>
                  </a:lnTo>
                  <a:lnTo>
                    <a:pt x="568" y="1022"/>
                  </a:lnTo>
                </a:path>
              </a:pathLst>
            </a:custGeom>
            <a:noFill/>
            <a:ln w="317500">
              <a:solidFill>
                <a:srgbClr val="66FF33"/>
              </a:solidFill>
              <a:round/>
              <a:headEnd type="none" w="med" len="med"/>
              <a:tailEnd type="triangle" w="med"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34829" name="Text Box 19"/>
            <p:cNvSpPr txBox="1">
              <a:spLocks noChangeArrowheads="1"/>
            </p:cNvSpPr>
            <p:nvPr/>
          </p:nvSpPr>
          <p:spPr bwMode="auto">
            <a:xfrm>
              <a:off x="4568" y="3526"/>
              <a:ext cx="604"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Sample</a:t>
              </a:r>
            </a:p>
            <a:p>
              <a:pPr algn="ctr"/>
              <a:r>
                <a:rPr lang="de-CH"/>
                <a:t>Taking</a:t>
              </a:r>
            </a:p>
          </p:txBody>
        </p:sp>
      </p:grpSp>
    </p:spTree>
    <p:extLst>
      <p:ext uri="{BB962C8B-B14F-4D97-AF65-F5344CB8AC3E}">
        <p14:creationId xmlns:p14="http://schemas.microsoft.com/office/powerpoint/2010/main" val="1095297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028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028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0286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285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02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8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68A0133-170D-477F-BED2-1D600F8C91DD}" type="datetime1">
              <a:rPr lang="de-DE" smtClean="0"/>
              <a:t>05.03.2015</a:t>
            </a:fld>
            <a:endParaRPr lang="de-CH"/>
          </a:p>
        </p:txBody>
      </p:sp>
      <p:sp>
        <p:nvSpPr>
          <p:cNvPr id="43011"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t>Low </a:t>
            </a:r>
            <a:r>
              <a:rPr lang="en-US" dirty="0" err="1" smtClean="0"/>
              <a:t>Temeperature</a:t>
            </a:r>
            <a:r>
              <a:rPr lang="en-US" dirty="0" smtClean="0"/>
              <a:t> Asphalt</a:t>
            </a:r>
          </a:p>
        </p:txBody>
      </p:sp>
      <p:sp>
        <p:nvSpPr>
          <p:cNvPr id="43012"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A21A6C2-A817-409F-B5AA-7E01E90CAE9E}" type="slidenum">
              <a:rPr lang="de-CH"/>
              <a:pPr/>
              <a:t>13</a:t>
            </a:fld>
            <a:endParaRPr lang="de-CH"/>
          </a:p>
        </p:txBody>
      </p:sp>
      <p:pic>
        <p:nvPicPr>
          <p:cNvPr id="43013"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2600" y="1677988"/>
            <a:ext cx="5981700"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4" name="Rectangle 4"/>
          <p:cNvSpPr>
            <a:spLocks noGrp="1" noChangeArrowheads="1"/>
          </p:cNvSpPr>
          <p:nvPr>
            <p:ph type="title"/>
          </p:nvPr>
        </p:nvSpPr>
        <p:spPr/>
        <p:txBody>
          <a:bodyPr/>
          <a:lstStyle/>
          <a:p>
            <a:pPr eaLnBrk="1" hangingPunct="1"/>
            <a:r>
              <a:rPr lang="de-CH" smtClean="0"/>
              <a:t>Ammann Warm Foam - Switzerland 2009</a:t>
            </a:r>
          </a:p>
        </p:txBody>
      </p:sp>
      <p:pic>
        <p:nvPicPr>
          <p:cNvPr id="103014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3813" y="3132138"/>
            <a:ext cx="4762500" cy="315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4648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0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err="1" smtClean="0"/>
              <a:t>Foam</a:t>
            </a:r>
            <a:r>
              <a:rPr lang="de-CH" dirty="0" smtClean="0"/>
              <a:t> Asphalt - </a:t>
            </a:r>
            <a:r>
              <a:rPr lang="de-CH" dirty="0" err="1" smtClean="0"/>
              <a:t>Switzerland</a:t>
            </a:r>
            <a:r>
              <a:rPr lang="de-CH" dirty="0" smtClean="0"/>
              <a:t> – 2012 – 115°C</a:t>
            </a:r>
            <a:endParaRPr lang="de-CH" dirty="0"/>
          </a:p>
        </p:txBody>
      </p:sp>
      <p:sp>
        <p:nvSpPr>
          <p:cNvPr id="3" name="Datumsplatzhalter 2"/>
          <p:cNvSpPr>
            <a:spLocks noGrp="1"/>
          </p:cNvSpPr>
          <p:nvPr>
            <p:ph type="dt" sz="half" idx="10"/>
          </p:nvPr>
        </p:nvSpPr>
        <p:spPr/>
        <p:txBody>
          <a:bodyPr/>
          <a:lstStyle/>
          <a:p>
            <a:pPr>
              <a:defRPr/>
            </a:pPr>
            <a:fld id="{B90A5AD1-C08C-4433-BEA7-54F01BF2A8AC}" type="datetime1">
              <a:rPr lang="de-DE" smtClean="0"/>
              <a:t>05.03.2015</a:t>
            </a:fld>
            <a:endParaRPr lang="de-CH"/>
          </a:p>
        </p:txBody>
      </p:sp>
      <p:sp>
        <p:nvSpPr>
          <p:cNvPr id="4" name="Fußzeilenplatzhalter 3"/>
          <p:cNvSpPr>
            <a:spLocks noGrp="1"/>
          </p:cNvSpPr>
          <p:nvPr>
            <p:ph type="ftr" sz="quarter" idx="11"/>
          </p:nvPr>
        </p:nvSpPr>
        <p:spPr/>
        <p:txBody>
          <a:bodyPr/>
          <a:lstStyle/>
          <a:p>
            <a:pPr>
              <a:defRPr/>
            </a:pPr>
            <a:r>
              <a:rPr lang="de-CH" dirty="0" smtClean="0"/>
              <a:t>Low </a:t>
            </a:r>
            <a:r>
              <a:rPr lang="de-CH" dirty="0" err="1" smtClean="0"/>
              <a:t>Temperatuer</a:t>
            </a:r>
            <a:r>
              <a:rPr lang="de-CH" dirty="0" smtClean="0"/>
              <a:t> Asphalt</a:t>
            </a:r>
            <a:endParaRPr lang="de-CH" dirty="0"/>
          </a:p>
        </p:txBody>
      </p:sp>
      <p:sp>
        <p:nvSpPr>
          <p:cNvPr id="5" name="Foliennummernplatzhalter 4"/>
          <p:cNvSpPr>
            <a:spLocks noGrp="1"/>
          </p:cNvSpPr>
          <p:nvPr>
            <p:ph type="sldNum" sz="quarter" idx="12"/>
          </p:nvPr>
        </p:nvSpPr>
        <p:spPr/>
        <p:txBody>
          <a:bodyPr/>
          <a:lstStyle/>
          <a:p>
            <a:pPr>
              <a:defRPr/>
            </a:pPr>
            <a:fld id="{025202C2-DE36-4285-B6E9-CFE837E9293D}" type="slidenum">
              <a:rPr lang="de-CH" smtClean="0"/>
              <a:pPr>
                <a:defRPr/>
              </a:pPr>
              <a:t>14</a:t>
            </a:fld>
            <a:endParaRPr lang="de-CH"/>
          </a:p>
        </p:txBody>
      </p:sp>
      <p:pic>
        <p:nvPicPr>
          <p:cNvPr id="182274" name="Picture 2" descr="https://ammanngroup.picturepark.com/Website/Download.aspx?Purpose=AssetManager&amp;Random=9baf7f49-5eea-4e4f-a696-308a76d1a9ce&amp;RelativeDownloadPath=\030912\64zhlmeh\rlqjuwd3\Niedertemp-Asphalt_Sangernboden_01_Off_102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95537" y="1589380"/>
            <a:ext cx="4608512" cy="3459763"/>
          </a:xfrm>
          <a:prstGeom prst="rect">
            <a:avLst/>
          </a:prstGeom>
          <a:noFill/>
          <a:extLst>
            <a:ext uri="{909E8E84-426E-40DD-AFC4-6F175D3DCCD1}">
              <a14:hiddenFill xmlns:a14="http://schemas.microsoft.com/office/drawing/2010/main">
                <a:solidFill>
                  <a:srgbClr val="FFFFFF"/>
                </a:solidFill>
              </a14:hiddenFill>
            </a:ext>
          </a:extLst>
        </p:spPr>
      </p:pic>
      <p:pic>
        <p:nvPicPr>
          <p:cNvPr id="182276" name="Picture 4" descr="https://ammanngroup.picturepark.com/Website/Download.aspx?Purpose=AssetManager&amp;Random=13c7a4ff-06c4-4e80-b624-fef3815b75cb&amp;RelativeDownloadPath=\030912\64zhlmeh\3emp7h34\Niedertemp-Asphalt_Ottoleuebad_04_Off_10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23916" y="1605002"/>
            <a:ext cx="32385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151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pPr eaLnBrk="1" hangingPunct="1"/>
            <a:r>
              <a:rPr lang="en-US" dirty="0" smtClean="0"/>
              <a:t>Low Temperature Asphalt Promotion</a:t>
            </a:r>
          </a:p>
        </p:txBody>
      </p:sp>
      <p:sp>
        <p:nvSpPr>
          <p:cNvPr id="116739" name="Datumsplatzhalter 3"/>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827692-14CB-4B9E-8296-B46EAC6D540D}" type="datetime1">
              <a:rPr lang="en-US" smtClean="0"/>
              <a:t>3/5/2015</a:t>
            </a:fld>
            <a:endParaRPr lang="en-US" smtClean="0"/>
          </a:p>
        </p:txBody>
      </p:sp>
      <p:sp>
        <p:nvSpPr>
          <p:cNvPr id="116740" name="Fußzeilenplatzhalt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Low Temperature Asphalt</a:t>
            </a:r>
          </a:p>
        </p:txBody>
      </p:sp>
      <p:sp>
        <p:nvSpPr>
          <p:cNvPr id="116741" name="Foliennummernplatzhalt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2BDB61-C892-4C5E-8D39-880C6645A7DF}" type="slidenum">
              <a:rPr lang="en-US" smtClean="0"/>
              <a:pPr/>
              <a:t>15</a:t>
            </a:fld>
            <a:endParaRPr lang="en-US" smtClean="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065" b="19688"/>
          <a:stretch/>
        </p:blipFill>
        <p:spPr bwMode="auto">
          <a:xfrm>
            <a:off x="677863" y="1701799"/>
            <a:ext cx="7708900" cy="47413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rot="20662183">
            <a:off x="2753467" y="4045180"/>
            <a:ext cx="4171142" cy="584775"/>
          </a:xfrm>
          <a:prstGeom prst="rect">
            <a:avLst/>
          </a:prstGeom>
          <a:solidFill>
            <a:schemeClr val="bg1"/>
          </a:solidFill>
        </p:spPr>
        <p:txBody>
          <a:bodyPr wrap="none" rtlCol="0">
            <a:spAutoFit/>
          </a:bodyPr>
          <a:lstStyle/>
          <a:p>
            <a:r>
              <a:rPr lang="en-US" sz="3200" dirty="0" smtClean="0"/>
              <a:t>www.foamasphalt.info</a:t>
            </a:r>
            <a:endParaRPr lang="en-US" sz="3200" dirty="0"/>
          </a:p>
        </p:txBody>
      </p:sp>
    </p:spTree>
    <p:extLst>
      <p:ext uri="{BB962C8B-B14F-4D97-AF65-F5344CB8AC3E}">
        <p14:creationId xmlns:p14="http://schemas.microsoft.com/office/powerpoint/2010/main" val="1391085964"/>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3"/>
          <p:cNvSpPr>
            <a:spLocks noGrp="1"/>
          </p:cNvSpPr>
          <p:nvPr>
            <p:ph type="ftr" sz="quarter" idx="11"/>
          </p:nvPr>
        </p:nvSpPr>
        <p:spPr/>
        <p:txBody>
          <a:bodyPr/>
          <a:lstStyle/>
          <a:p>
            <a:r>
              <a:rPr lang="en-AU" smtClean="0"/>
              <a:t>Low Temperature Asphalt</a:t>
            </a:r>
            <a:endParaRPr lang="en-AU"/>
          </a:p>
        </p:txBody>
      </p:sp>
      <p:sp>
        <p:nvSpPr>
          <p:cNvPr id="10" name="Foliennummernplatzhalter 4"/>
          <p:cNvSpPr>
            <a:spLocks noGrp="1"/>
          </p:cNvSpPr>
          <p:nvPr>
            <p:ph type="sldNum" sz="quarter" idx="12"/>
          </p:nvPr>
        </p:nvSpPr>
        <p:spPr/>
        <p:txBody>
          <a:bodyPr/>
          <a:lstStyle/>
          <a:p>
            <a:fld id="{7CABC9AB-362F-4249-B62E-3DD997785210}" type="slidenum">
              <a:rPr lang="de-CH"/>
              <a:pPr/>
              <a:t>16</a:t>
            </a:fld>
            <a:endParaRPr lang="de-CH"/>
          </a:p>
        </p:txBody>
      </p:sp>
      <p:sp>
        <p:nvSpPr>
          <p:cNvPr id="1182732" name="Rectangle 12"/>
          <p:cNvSpPr>
            <a:spLocks noGrp="1" noChangeArrowheads="1"/>
          </p:cNvSpPr>
          <p:nvPr>
            <p:ph type="title"/>
          </p:nvPr>
        </p:nvSpPr>
        <p:spPr/>
        <p:txBody>
          <a:bodyPr/>
          <a:lstStyle/>
          <a:p>
            <a:r>
              <a:rPr lang="en-US" dirty="0" smtClean="0"/>
              <a:t>Low Temperature Asphalt: </a:t>
            </a:r>
            <a:r>
              <a:rPr lang="en-US" dirty="0"/>
              <a:t>All Parties have to Contribute</a:t>
            </a:r>
            <a:endParaRPr lang="en-AU" dirty="0"/>
          </a:p>
        </p:txBody>
      </p:sp>
      <p:sp>
        <p:nvSpPr>
          <p:cNvPr id="1182729" name="Text Box 9"/>
          <p:cNvSpPr txBox="1">
            <a:spLocks noChangeArrowheads="1"/>
          </p:cNvSpPr>
          <p:nvPr/>
        </p:nvSpPr>
        <p:spPr bwMode="auto">
          <a:xfrm>
            <a:off x="377190" y="1870075"/>
            <a:ext cx="4454525" cy="1195388"/>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solidFill>
                  <a:srgbClr val="FF0000"/>
                </a:solidFill>
              </a:rPr>
              <a:t>National and state road authorities</a:t>
            </a:r>
          </a:p>
          <a:p>
            <a:pPr algn="ctr"/>
            <a:r>
              <a:rPr lang="en-US" sz="2400" dirty="0"/>
              <a:t>Supporting new technologies</a:t>
            </a:r>
          </a:p>
        </p:txBody>
      </p:sp>
      <p:sp>
        <p:nvSpPr>
          <p:cNvPr id="1182730" name="Text Box 10"/>
          <p:cNvSpPr txBox="1">
            <a:spLocks noChangeArrowheads="1"/>
          </p:cNvSpPr>
          <p:nvPr/>
        </p:nvSpPr>
        <p:spPr bwMode="auto">
          <a:xfrm>
            <a:off x="377190" y="3282157"/>
            <a:ext cx="4454525" cy="1563688"/>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a:solidFill>
                  <a:srgbClr val="FF0000"/>
                </a:solidFill>
              </a:rPr>
              <a:t>Road construction companies</a:t>
            </a:r>
          </a:p>
          <a:p>
            <a:pPr algn="ctr"/>
            <a:r>
              <a:rPr lang="en-US" sz="2400"/>
              <a:t>Investing in new technologies</a:t>
            </a:r>
          </a:p>
        </p:txBody>
      </p:sp>
      <p:sp>
        <p:nvSpPr>
          <p:cNvPr id="1182731" name="Text Box 11"/>
          <p:cNvSpPr txBox="1">
            <a:spLocks noChangeArrowheads="1"/>
          </p:cNvSpPr>
          <p:nvPr/>
        </p:nvSpPr>
        <p:spPr bwMode="auto">
          <a:xfrm>
            <a:off x="377190" y="5062538"/>
            <a:ext cx="4454525" cy="1214437"/>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a:solidFill>
                  <a:srgbClr val="FF0000"/>
                </a:solidFill>
              </a:rPr>
              <a:t>Ammann</a:t>
            </a:r>
          </a:p>
          <a:p>
            <a:pPr algn="ctr"/>
            <a:r>
              <a:rPr lang="en-US" sz="2400" dirty="0"/>
              <a:t>Developing new technologies</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394" t="2678" r="3285" b="795"/>
          <a:stretch/>
        </p:blipFill>
        <p:spPr bwMode="auto">
          <a:xfrm>
            <a:off x="5044440" y="1541097"/>
            <a:ext cx="3793173" cy="5007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umsplatzhalter 1"/>
          <p:cNvSpPr>
            <a:spLocks noGrp="1"/>
          </p:cNvSpPr>
          <p:nvPr>
            <p:ph type="dt" sz="half" idx="10"/>
          </p:nvPr>
        </p:nvSpPr>
        <p:spPr/>
        <p:txBody>
          <a:bodyPr/>
          <a:lstStyle/>
          <a:p>
            <a:fld id="{099B5576-30D8-42C7-9726-8BF321C87F25}" type="datetime1">
              <a:rPr lang="en-US" smtClean="0"/>
              <a:t>3/5/2015</a:t>
            </a:fld>
            <a:endParaRPr lang="de-CH"/>
          </a:p>
        </p:txBody>
      </p:sp>
    </p:spTree>
    <p:extLst>
      <p:ext uri="{BB962C8B-B14F-4D97-AF65-F5344CB8AC3E}">
        <p14:creationId xmlns:p14="http://schemas.microsoft.com/office/powerpoint/2010/main" val="2687802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2"/>
          </p:nvPr>
        </p:nvSpPr>
        <p:spPr/>
        <p:txBody>
          <a:bodyPr/>
          <a:lstStyle/>
          <a:p>
            <a:fld id="{CAD642BF-AF58-4B94-B887-0813CB062B08}" type="datetime1">
              <a:rPr lang="en-US" smtClean="0"/>
              <a:t>3/5/2015</a:t>
            </a:fld>
            <a:endParaRPr lang="de-CH"/>
          </a:p>
        </p:txBody>
      </p:sp>
      <p:sp>
        <p:nvSpPr>
          <p:cNvPr id="3" name="Fußzeilenplatzhalter 2"/>
          <p:cNvSpPr>
            <a:spLocks noGrp="1"/>
          </p:cNvSpPr>
          <p:nvPr>
            <p:ph type="ftr" sz="quarter" idx="3"/>
          </p:nvPr>
        </p:nvSpPr>
        <p:spPr/>
        <p:txBody>
          <a:bodyPr/>
          <a:lstStyle/>
          <a:p>
            <a:r>
              <a:rPr lang="en-US" smtClean="0"/>
              <a:t>| © Ammann Group | For Internal Use Only</a:t>
            </a:r>
            <a:endParaRPr lang="de-CH"/>
          </a:p>
        </p:txBody>
      </p:sp>
      <p:sp>
        <p:nvSpPr>
          <p:cNvPr id="4" name="Foliennummernplatzhalter 3"/>
          <p:cNvSpPr>
            <a:spLocks noGrp="1"/>
          </p:cNvSpPr>
          <p:nvPr>
            <p:ph type="sldNum" sz="quarter" idx="4"/>
          </p:nvPr>
        </p:nvSpPr>
        <p:spPr/>
        <p:txBody>
          <a:bodyPr/>
          <a:lstStyle/>
          <a:p>
            <a:fld id="{8990C54A-6054-43A0-AC98-6526A6AA24F7}" type="slidenum">
              <a:rPr lang="de-CH" smtClean="0"/>
              <a:pPr/>
              <a:t>17</a:t>
            </a:fld>
            <a:endParaRPr lang="de-CH"/>
          </a:p>
        </p:txBody>
      </p:sp>
      <p:sp>
        <p:nvSpPr>
          <p:cNvPr id="5" name="Untertitel 4"/>
          <p:cNvSpPr>
            <a:spLocks noGrp="1"/>
          </p:cNvSpPr>
          <p:nvPr>
            <p:ph type="subTitle" idx="1"/>
          </p:nvPr>
        </p:nvSpPr>
        <p:spPr/>
        <p:txBody>
          <a:bodyPr/>
          <a:lstStyle/>
          <a:p>
            <a:r>
              <a:rPr lang="en-US" dirty="0" smtClean="0"/>
              <a:t>www.ammann-group.com</a:t>
            </a:r>
            <a:endParaRPr lang="en-US" dirty="0"/>
          </a:p>
        </p:txBody>
      </p:sp>
      <p:sp>
        <p:nvSpPr>
          <p:cNvPr id="6" name="Titel 5"/>
          <p:cNvSpPr>
            <a:spLocks noGrp="1"/>
          </p:cNvSpPr>
          <p:nvPr>
            <p:ph type="title"/>
          </p:nvPr>
        </p:nvSpPr>
        <p:spPr/>
        <p:txBody>
          <a:bodyPr/>
          <a:lstStyle/>
          <a:p>
            <a:r>
              <a:rPr lang="en-US" dirty="0" smtClean="0"/>
              <a:t>Productivity Partnership for a Lifetime</a:t>
            </a:r>
            <a:endParaRPr lang="en-US" dirty="0"/>
          </a:p>
        </p:txBody>
      </p:sp>
    </p:spTree>
    <p:extLst>
      <p:ext uri="{BB962C8B-B14F-4D97-AF65-F5344CB8AC3E}">
        <p14:creationId xmlns:p14="http://schemas.microsoft.com/office/powerpoint/2010/main" val="144930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Our Planet</a:t>
            </a:r>
            <a:endParaRPr lang="en-US" dirty="0"/>
          </a:p>
        </p:txBody>
      </p:sp>
      <p:sp>
        <p:nvSpPr>
          <p:cNvPr id="3" name="Datumsplatzhalter 2"/>
          <p:cNvSpPr>
            <a:spLocks noGrp="1"/>
          </p:cNvSpPr>
          <p:nvPr>
            <p:ph type="dt" sz="half" idx="10"/>
          </p:nvPr>
        </p:nvSpPr>
        <p:spPr/>
        <p:txBody>
          <a:bodyPr/>
          <a:lstStyle/>
          <a:p>
            <a:fld id="{7CECDB0E-5A76-40B6-86FA-082B47C63D81}" type="datetime1">
              <a:rPr lang="en-US" smtClean="0"/>
              <a:t>3/5/2015</a:t>
            </a:fld>
            <a:endParaRPr lang="de-CH"/>
          </a:p>
        </p:txBody>
      </p:sp>
      <p:sp>
        <p:nvSpPr>
          <p:cNvPr id="4" name="Fußzeilenplatzhalter 3"/>
          <p:cNvSpPr>
            <a:spLocks noGrp="1"/>
          </p:cNvSpPr>
          <p:nvPr>
            <p:ph type="ftr" sz="quarter" idx="11"/>
          </p:nvPr>
        </p:nvSpPr>
        <p:spPr/>
        <p:txBody>
          <a:bodyPr/>
          <a:lstStyle/>
          <a:p>
            <a:r>
              <a:rPr lang="de-CH" smtClean="0"/>
              <a:t>Low Temperature Asphalt</a:t>
            </a:r>
            <a:endParaRPr lang="de-CH"/>
          </a:p>
        </p:txBody>
      </p:sp>
      <p:sp>
        <p:nvSpPr>
          <p:cNvPr id="5" name="Foliennummernplatzhalter 4"/>
          <p:cNvSpPr>
            <a:spLocks noGrp="1"/>
          </p:cNvSpPr>
          <p:nvPr>
            <p:ph type="sldNum" sz="quarter" idx="12"/>
          </p:nvPr>
        </p:nvSpPr>
        <p:spPr/>
        <p:txBody>
          <a:bodyPr/>
          <a:lstStyle/>
          <a:p>
            <a:fld id="{66798989-EA3C-4536-9D8A-048A8179F578}" type="slidenum">
              <a:rPr lang="de-CH" smtClean="0"/>
              <a:pPr/>
              <a:t>2</a:t>
            </a:fld>
            <a:endParaRPr lang="de-CH"/>
          </a:p>
        </p:txBody>
      </p:sp>
      <p:sp>
        <p:nvSpPr>
          <p:cNvPr id="6" name="AutoShape 2" descr="http://www.google.ch/url?sa=i&amp;source=images&amp;cd=&amp;docid=d5Htm5HA9DP--M&amp;tbnid=7Fp73tZhanEqlM:&amp;ved=0CAUQjBwwAA&amp;url=http%3A%2F%2Fmaptd.com%2Fwp-content%2Fuploads%2F2011%2F04%2Fglobal_swf_mission_lrg.jpg&amp;ei=V_slUcPeK-em0AXX7IHQDg&amp;psig=AFQjCNEnQWuvinMXAtWKH5j_8dpLbEuCmA&amp;ust=1361530071771949"/>
          <p:cNvSpPr>
            <a:spLocks noChangeAspect="1" noChangeArrowheads="1"/>
          </p:cNvSpPr>
          <p:nvPr/>
        </p:nvSpPr>
        <p:spPr bwMode="auto">
          <a:xfrm>
            <a:off x="63500" y="-136525"/>
            <a:ext cx="16992600" cy="8496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9"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791" y="1881345"/>
            <a:ext cx="8353109" cy="4176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hteck 6"/>
          <p:cNvSpPr/>
          <p:nvPr/>
        </p:nvSpPr>
        <p:spPr>
          <a:xfrm>
            <a:off x="371791" y="6240184"/>
            <a:ext cx="1168910" cy="246221"/>
          </a:xfrm>
          <a:prstGeom prst="rect">
            <a:avLst/>
          </a:prstGeom>
        </p:spPr>
        <p:txBody>
          <a:bodyPr wrap="none">
            <a:spAutoFit/>
          </a:bodyPr>
          <a:lstStyle/>
          <a:p>
            <a:r>
              <a:rPr lang="en-US" sz="1000" dirty="0"/>
              <a:t>http://maptd.com/</a:t>
            </a:r>
          </a:p>
        </p:txBody>
      </p:sp>
    </p:spTree>
    <p:extLst>
      <p:ext uri="{BB962C8B-B14F-4D97-AF65-F5344CB8AC3E}">
        <p14:creationId xmlns:p14="http://schemas.microsoft.com/office/powerpoint/2010/main" val="20768856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C4C0CB-D0EA-4FB0-A111-861D81B7D98B}" type="datetime1">
              <a:rPr lang="en-US" smtClean="0"/>
              <a:t>3/5/2015</a:t>
            </a:fld>
            <a:endParaRPr lang="en-US" smtClean="0"/>
          </a:p>
        </p:txBody>
      </p:sp>
      <p:sp>
        <p:nvSpPr>
          <p:cNvPr id="21507"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Low Temperature Asphalt</a:t>
            </a:r>
          </a:p>
        </p:txBody>
      </p:sp>
      <p:sp>
        <p:nvSpPr>
          <p:cNvPr id="21508"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EF7EAB-1B96-4360-B3AC-00D77740D8A9}" type="slidenum">
              <a:rPr lang="en-US" smtClean="0"/>
              <a:pPr/>
              <a:t>3</a:t>
            </a:fld>
            <a:endParaRPr lang="en-US" smtClean="0"/>
          </a:p>
        </p:txBody>
      </p:sp>
      <p:sp>
        <p:nvSpPr>
          <p:cNvPr id="21509" name="Rectangle 2"/>
          <p:cNvSpPr>
            <a:spLocks noChangeArrowheads="1"/>
          </p:cNvSpPr>
          <p:nvPr/>
        </p:nvSpPr>
        <p:spPr bwMode="auto">
          <a:xfrm>
            <a:off x="1668463" y="1962150"/>
            <a:ext cx="2286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b="1" smtClean="0"/>
              <a:t>Production of raw </a:t>
            </a:r>
          </a:p>
          <a:p>
            <a:pPr eaLnBrk="1" hangingPunct="1"/>
            <a:r>
              <a:rPr lang="en-US" b="1" smtClean="0"/>
              <a:t>materials and energy</a:t>
            </a:r>
          </a:p>
          <a:p>
            <a:pPr eaLnBrk="1" hangingPunct="1"/>
            <a:endParaRPr lang="en-US" b="1"/>
          </a:p>
        </p:txBody>
      </p:sp>
      <p:sp>
        <p:nvSpPr>
          <p:cNvPr id="21510" name="Rectangle 3"/>
          <p:cNvSpPr>
            <a:spLocks noGrp="1" noChangeArrowheads="1"/>
          </p:cNvSpPr>
          <p:nvPr>
            <p:ph type="title"/>
          </p:nvPr>
        </p:nvSpPr>
        <p:spPr/>
        <p:txBody>
          <a:bodyPr/>
          <a:lstStyle/>
          <a:p>
            <a:pPr eaLnBrk="1" hangingPunct="1"/>
            <a:r>
              <a:rPr lang="en-US" smtClean="0"/>
              <a:t>CO</a:t>
            </a:r>
            <a:r>
              <a:rPr lang="en-US" baseline="-25000" smtClean="0"/>
              <a:t>2</a:t>
            </a:r>
            <a:r>
              <a:rPr lang="en-US" smtClean="0"/>
              <a:t> emission per ton of Asphalt in Australia</a:t>
            </a:r>
          </a:p>
        </p:txBody>
      </p:sp>
      <p:sp>
        <p:nvSpPr>
          <p:cNvPr id="21511" name="Rectangle 4"/>
          <p:cNvSpPr>
            <a:spLocks noChangeArrowheads="1"/>
          </p:cNvSpPr>
          <p:nvPr/>
        </p:nvSpPr>
        <p:spPr bwMode="auto">
          <a:xfrm>
            <a:off x="381000" y="6315075"/>
            <a:ext cx="71437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p>
            <a:pPr eaLnBrk="1" hangingPunct="1"/>
            <a:r>
              <a:rPr lang="en-US" sz="1500" smtClean="0">
                <a:solidFill>
                  <a:srgbClr val="000000"/>
                </a:solidFill>
              </a:rPr>
              <a:t>Australia, model calculation, Transport not considered (5-15 kg CO2 per t of Asphalt)</a:t>
            </a:r>
            <a:endParaRPr lang="en-US" sz="1500">
              <a:solidFill>
                <a:srgbClr val="000000"/>
              </a:solidFill>
            </a:endParaRPr>
          </a:p>
        </p:txBody>
      </p:sp>
      <p:sp>
        <p:nvSpPr>
          <p:cNvPr id="21512" name="Rectangle 5"/>
          <p:cNvSpPr>
            <a:spLocks noChangeArrowheads="1"/>
          </p:cNvSpPr>
          <p:nvPr/>
        </p:nvSpPr>
        <p:spPr bwMode="auto">
          <a:xfrm>
            <a:off x="1651000" y="1647825"/>
            <a:ext cx="237172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2100" b="1" smtClean="0">
                <a:solidFill>
                  <a:srgbClr val="FF3300"/>
                </a:solidFill>
              </a:rPr>
              <a:t>Indirect Emissions</a:t>
            </a:r>
            <a:endParaRPr lang="en-US" sz="2800">
              <a:solidFill>
                <a:srgbClr val="FF3300"/>
              </a:solidFill>
              <a:latin typeface="Times New Roman" pitchFamily="18" charset="0"/>
            </a:endParaRPr>
          </a:p>
        </p:txBody>
      </p:sp>
      <p:sp>
        <p:nvSpPr>
          <p:cNvPr id="21513" name="Rectangle 6"/>
          <p:cNvSpPr>
            <a:spLocks noChangeArrowheads="1"/>
          </p:cNvSpPr>
          <p:nvPr/>
        </p:nvSpPr>
        <p:spPr bwMode="auto">
          <a:xfrm>
            <a:off x="1287463" y="2559050"/>
            <a:ext cx="114775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900" b="1" smtClean="0">
                <a:solidFill>
                  <a:srgbClr val="FF3300"/>
                </a:solidFill>
              </a:rPr>
              <a:t>30 kg CO</a:t>
            </a:r>
            <a:r>
              <a:rPr lang="en-US" sz="1900" b="1" baseline="-25000" smtClean="0">
                <a:solidFill>
                  <a:srgbClr val="FF3300"/>
                </a:solidFill>
              </a:rPr>
              <a:t>2</a:t>
            </a:r>
            <a:endParaRPr lang="en-US" sz="2400" b="1" baseline="-25000">
              <a:solidFill>
                <a:srgbClr val="FF3300"/>
              </a:solidFill>
              <a:latin typeface="Times New Roman" pitchFamily="18" charset="0"/>
            </a:endParaRPr>
          </a:p>
        </p:txBody>
      </p:sp>
      <p:pic>
        <p:nvPicPr>
          <p:cNvPr id="2151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539750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490855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4627563"/>
            <a:ext cx="754063"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Rectangle 10"/>
          <p:cNvSpPr>
            <a:spLocks noChangeArrowheads="1"/>
          </p:cNvSpPr>
          <p:nvPr/>
        </p:nvSpPr>
        <p:spPr bwMode="auto">
          <a:xfrm>
            <a:off x="1368425" y="4627563"/>
            <a:ext cx="754063" cy="1258887"/>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51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539750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490855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441960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393065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344170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1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25" y="2952750"/>
            <a:ext cx="7524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1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51125" y="2916238"/>
            <a:ext cx="752475"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5" name="Rectangle 18"/>
          <p:cNvSpPr>
            <a:spLocks noChangeArrowheads="1"/>
          </p:cNvSpPr>
          <p:nvPr/>
        </p:nvSpPr>
        <p:spPr bwMode="auto">
          <a:xfrm>
            <a:off x="2651125" y="2916238"/>
            <a:ext cx="752475" cy="2970212"/>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21526"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539750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490855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441960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0650" y="3930650"/>
            <a:ext cx="754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0" name="Picture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0650" y="3797300"/>
            <a:ext cx="754063"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31" name="Rectangle 24"/>
          <p:cNvSpPr>
            <a:spLocks noChangeArrowheads="1"/>
          </p:cNvSpPr>
          <p:nvPr/>
        </p:nvSpPr>
        <p:spPr bwMode="auto">
          <a:xfrm>
            <a:off x="3930650" y="3797300"/>
            <a:ext cx="754063" cy="2089150"/>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532" name="Line 25"/>
          <p:cNvSpPr>
            <a:spLocks noChangeShapeType="1"/>
          </p:cNvSpPr>
          <p:nvPr/>
        </p:nvSpPr>
        <p:spPr bwMode="auto">
          <a:xfrm>
            <a:off x="1104900" y="1597025"/>
            <a:ext cx="0" cy="42894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Line 26"/>
          <p:cNvSpPr>
            <a:spLocks noChangeShapeType="1"/>
          </p:cNvSpPr>
          <p:nvPr/>
        </p:nvSpPr>
        <p:spPr bwMode="auto">
          <a:xfrm>
            <a:off x="1060450" y="5886450"/>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Line 27"/>
          <p:cNvSpPr>
            <a:spLocks noChangeShapeType="1"/>
          </p:cNvSpPr>
          <p:nvPr/>
        </p:nvSpPr>
        <p:spPr bwMode="auto">
          <a:xfrm>
            <a:off x="1060450" y="4814888"/>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5" name="Line 28"/>
          <p:cNvSpPr>
            <a:spLocks noChangeShapeType="1"/>
          </p:cNvSpPr>
          <p:nvPr/>
        </p:nvSpPr>
        <p:spPr bwMode="auto">
          <a:xfrm>
            <a:off x="1060450" y="3741738"/>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6" name="Line 29"/>
          <p:cNvSpPr>
            <a:spLocks noChangeShapeType="1"/>
          </p:cNvSpPr>
          <p:nvPr/>
        </p:nvSpPr>
        <p:spPr bwMode="auto">
          <a:xfrm>
            <a:off x="1060450" y="2670175"/>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7" name="Line 30"/>
          <p:cNvSpPr>
            <a:spLocks noChangeShapeType="1"/>
          </p:cNvSpPr>
          <p:nvPr/>
        </p:nvSpPr>
        <p:spPr bwMode="auto">
          <a:xfrm>
            <a:off x="1060450" y="1597025"/>
            <a:ext cx="4445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8" name="Line 31"/>
          <p:cNvSpPr>
            <a:spLocks noChangeShapeType="1"/>
          </p:cNvSpPr>
          <p:nvPr/>
        </p:nvSpPr>
        <p:spPr bwMode="auto">
          <a:xfrm>
            <a:off x="1046163" y="5886450"/>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9" name="Line 32"/>
          <p:cNvSpPr>
            <a:spLocks noChangeShapeType="1"/>
          </p:cNvSpPr>
          <p:nvPr/>
        </p:nvSpPr>
        <p:spPr bwMode="auto">
          <a:xfrm>
            <a:off x="1046163" y="4814888"/>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3"/>
          <p:cNvSpPr>
            <a:spLocks noChangeShapeType="1"/>
          </p:cNvSpPr>
          <p:nvPr/>
        </p:nvSpPr>
        <p:spPr bwMode="auto">
          <a:xfrm>
            <a:off x="1046163" y="3741738"/>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4"/>
          <p:cNvSpPr>
            <a:spLocks noChangeShapeType="1"/>
          </p:cNvSpPr>
          <p:nvPr/>
        </p:nvSpPr>
        <p:spPr bwMode="auto">
          <a:xfrm>
            <a:off x="1046163" y="2670175"/>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2" name="Line 35"/>
          <p:cNvSpPr>
            <a:spLocks noChangeShapeType="1"/>
          </p:cNvSpPr>
          <p:nvPr/>
        </p:nvSpPr>
        <p:spPr bwMode="auto">
          <a:xfrm>
            <a:off x="1046163" y="1597025"/>
            <a:ext cx="5873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3" name="Line 36"/>
          <p:cNvSpPr>
            <a:spLocks noChangeShapeType="1"/>
          </p:cNvSpPr>
          <p:nvPr/>
        </p:nvSpPr>
        <p:spPr bwMode="auto">
          <a:xfrm>
            <a:off x="1104900" y="5886450"/>
            <a:ext cx="768667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4" name="Line 37"/>
          <p:cNvSpPr>
            <a:spLocks noChangeShapeType="1"/>
          </p:cNvSpPr>
          <p:nvPr/>
        </p:nvSpPr>
        <p:spPr bwMode="auto">
          <a:xfrm flipV="1">
            <a:off x="1104900"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5" name="Line 38"/>
          <p:cNvSpPr>
            <a:spLocks noChangeShapeType="1"/>
          </p:cNvSpPr>
          <p:nvPr/>
        </p:nvSpPr>
        <p:spPr bwMode="auto">
          <a:xfrm flipV="1">
            <a:off x="2386013"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Line 39"/>
          <p:cNvSpPr>
            <a:spLocks noChangeShapeType="1"/>
          </p:cNvSpPr>
          <p:nvPr/>
        </p:nvSpPr>
        <p:spPr bwMode="auto">
          <a:xfrm flipV="1">
            <a:off x="3667125"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7" name="Rectangle 40"/>
          <p:cNvSpPr>
            <a:spLocks noChangeArrowheads="1"/>
          </p:cNvSpPr>
          <p:nvPr/>
        </p:nvSpPr>
        <p:spPr bwMode="auto">
          <a:xfrm>
            <a:off x="854075" y="57785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0</a:t>
            </a:r>
            <a:endParaRPr lang="en-US" b="1"/>
          </a:p>
        </p:txBody>
      </p:sp>
      <p:sp>
        <p:nvSpPr>
          <p:cNvPr id="21548" name="Rectangle 41"/>
          <p:cNvSpPr>
            <a:spLocks noChangeArrowheads="1"/>
          </p:cNvSpPr>
          <p:nvPr/>
        </p:nvSpPr>
        <p:spPr bwMode="auto">
          <a:xfrm>
            <a:off x="854075" y="470535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5</a:t>
            </a:r>
            <a:endParaRPr lang="en-US" b="1"/>
          </a:p>
        </p:txBody>
      </p:sp>
      <p:sp>
        <p:nvSpPr>
          <p:cNvPr id="21549" name="Rectangle 42"/>
          <p:cNvSpPr>
            <a:spLocks noChangeArrowheads="1"/>
          </p:cNvSpPr>
          <p:nvPr/>
        </p:nvSpPr>
        <p:spPr bwMode="auto">
          <a:xfrm>
            <a:off x="747713" y="36322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10</a:t>
            </a:r>
            <a:endParaRPr lang="en-US" b="1"/>
          </a:p>
        </p:txBody>
      </p:sp>
      <p:sp>
        <p:nvSpPr>
          <p:cNvPr id="21550" name="Rectangle 43"/>
          <p:cNvSpPr>
            <a:spLocks noChangeArrowheads="1"/>
          </p:cNvSpPr>
          <p:nvPr/>
        </p:nvSpPr>
        <p:spPr bwMode="auto">
          <a:xfrm>
            <a:off x="747713" y="256063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15</a:t>
            </a:r>
            <a:endParaRPr lang="en-US" b="1"/>
          </a:p>
        </p:txBody>
      </p:sp>
      <p:sp>
        <p:nvSpPr>
          <p:cNvPr id="21551" name="Rectangle 44"/>
          <p:cNvSpPr>
            <a:spLocks noChangeArrowheads="1"/>
          </p:cNvSpPr>
          <p:nvPr/>
        </p:nvSpPr>
        <p:spPr bwMode="auto">
          <a:xfrm>
            <a:off x="747713" y="1601788"/>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20</a:t>
            </a:r>
            <a:endParaRPr lang="en-US" b="1"/>
          </a:p>
        </p:txBody>
      </p:sp>
      <p:sp>
        <p:nvSpPr>
          <p:cNvPr id="21552" name="Rectangle 45"/>
          <p:cNvSpPr>
            <a:spLocks noChangeArrowheads="1"/>
          </p:cNvSpPr>
          <p:nvPr/>
        </p:nvSpPr>
        <p:spPr bwMode="auto">
          <a:xfrm>
            <a:off x="1241425" y="6038850"/>
            <a:ext cx="9763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Aggregates</a:t>
            </a:r>
            <a:endParaRPr lang="en-US" b="1"/>
          </a:p>
        </p:txBody>
      </p:sp>
      <p:sp>
        <p:nvSpPr>
          <p:cNvPr id="21553" name="Rectangle 46"/>
          <p:cNvSpPr>
            <a:spLocks noChangeArrowheads="1"/>
          </p:cNvSpPr>
          <p:nvPr/>
        </p:nvSpPr>
        <p:spPr bwMode="auto">
          <a:xfrm>
            <a:off x="2678113" y="6053138"/>
            <a:ext cx="70692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Bitumen</a:t>
            </a:r>
            <a:endParaRPr lang="en-US" b="1"/>
          </a:p>
        </p:txBody>
      </p:sp>
      <p:sp>
        <p:nvSpPr>
          <p:cNvPr id="21554" name="Rectangle 47"/>
          <p:cNvSpPr>
            <a:spLocks noChangeArrowheads="1"/>
          </p:cNvSpPr>
          <p:nvPr/>
        </p:nvSpPr>
        <p:spPr bwMode="auto">
          <a:xfrm>
            <a:off x="3868738" y="6053138"/>
            <a:ext cx="81597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Electricity</a:t>
            </a:r>
            <a:endParaRPr lang="en-US" b="1"/>
          </a:p>
        </p:txBody>
      </p:sp>
      <p:sp>
        <p:nvSpPr>
          <p:cNvPr id="21555" name="Rectangle 48"/>
          <p:cNvSpPr>
            <a:spLocks noChangeArrowheads="1"/>
          </p:cNvSpPr>
          <p:nvPr/>
        </p:nvSpPr>
        <p:spPr bwMode="auto">
          <a:xfrm rot="-5400000">
            <a:off x="-452437" y="3549650"/>
            <a:ext cx="2032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kg CO2 per t of  Asphalt</a:t>
            </a:r>
            <a:endParaRPr lang="en-US" b="1"/>
          </a:p>
        </p:txBody>
      </p:sp>
      <p:sp>
        <p:nvSpPr>
          <p:cNvPr id="21556" name="Line 49"/>
          <p:cNvSpPr>
            <a:spLocks noChangeShapeType="1"/>
          </p:cNvSpPr>
          <p:nvPr/>
        </p:nvSpPr>
        <p:spPr bwMode="auto">
          <a:xfrm flipV="1">
            <a:off x="4926013"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7" name="Line 50"/>
          <p:cNvSpPr>
            <a:spLocks noChangeShapeType="1"/>
          </p:cNvSpPr>
          <p:nvPr/>
        </p:nvSpPr>
        <p:spPr bwMode="auto">
          <a:xfrm flipV="1">
            <a:off x="6207125"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8" name="Line 51"/>
          <p:cNvSpPr>
            <a:spLocks noChangeShapeType="1"/>
          </p:cNvSpPr>
          <p:nvPr/>
        </p:nvSpPr>
        <p:spPr bwMode="auto">
          <a:xfrm flipV="1">
            <a:off x="7489825"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59" name="Line 52"/>
          <p:cNvSpPr>
            <a:spLocks noChangeShapeType="1"/>
          </p:cNvSpPr>
          <p:nvPr/>
        </p:nvSpPr>
        <p:spPr bwMode="auto">
          <a:xfrm flipV="1">
            <a:off x="8769350" y="5886450"/>
            <a:ext cx="0" cy="603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0" name="Rectangle 53"/>
          <p:cNvSpPr>
            <a:spLocks noChangeArrowheads="1"/>
          </p:cNvSpPr>
          <p:nvPr/>
        </p:nvSpPr>
        <p:spPr bwMode="auto">
          <a:xfrm>
            <a:off x="4823825" y="6053138"/>
            <a:ext cx="143468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1500" smtClean="0">
                <a:solidFill>
                  <a:srgbClr val="000000"/>
                </a:solidFill>
              </a:rPr>
              <a:t>Bitumen Storage</a:t>
            </a:r>
            <a:endParaRPr lang="en-US" b="1"/>
          </a:p>
        </p:txBody>
      </p:sp>
      <p:sp>
        <p:nvSpPr>
          <p:cNvPr id="21561" name="Rectangle 54"/>
          <p:cNvSpPr>
            <a:spLocks noChangeArrowheads="1"/>
          </p:cNvSpPr>
          <p:nvPr/>
        </p:nvSpPr>
        <p:spPr bwMode="auto">
          <a:xfrm>
            <a:off x="5218113" y="6284913"/>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endParaRPr lang="en-US" b="1"/>
          </a:p>
        </p:txBody>
      </p:sp>
      <p:sp>
        <p:nvSpPr>
          <p:cNvPr id="21562" name="Rectangle 55"/>
          <p:cNvSpPr>
            <a:spLocks noChangeArrowheads="1"/>
          </p:cNvSpPr>
          <p:nvPr/>
        </p:nvSpPr>
        <p:spPr bwMode="auto">
          <a:xfrm>
            <a:off x="6524625" y="6053138"/>
            <a:ext cx="7429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US" sz="1500" smtClean="0">
                <a:solidFill>
                  <a:srgbClr val="000000"/>
                </a:solidFill>
              </a:rPr>
              <a:t>Logistics</a:t>
            </a:r>
            <a:endParaRPr lang="en-US" b="1"/>
          </a:p>
        </p:txBody>
      </p:sp>
      <p:sp>
        <p:nvSpPr>
          <p:cNvPr id="21563" name="Rectangle 56"/>
          <p:cNvSpPr>
            <a:spLocks noChangeArrowheads="1"/>
          </p:cNvSpPr>
          <p:nvPr/>
        </p:nvSpPr>
        <p:spPr bwMode="auto">
          <a:xfrm>
            <a:off x="7921625" y="6053138"/>
            <a:ext cx="466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US" sz="1500" smtClean="0">
                <a:solidFill>
                  <a:srgbClr val="000000"/>
                </a:solidFill>
              </a:rPr>
              <a:t>Dryer</a:t>
            </a:r>
            <a:endParaRPr lang="en-US" b="1"/>
          </a:p>
        </p:txBody>
      </p:sp>
      <p:sp>
        <p:nvSpPr>
          <p:cNvPr id="21564" name="Freeform 57"/>
          <p:cNvSpPr>
            <a:spLocks noEditPoints="1"/>
          </p:cNvSpPr>
          <p:nvPr/>
        </p:nvSpPr>
        <p:spPr bwMode="auto">
          <a:xfrm>
            <a:off x="4929188" y="1577975"/>
            <a:ext cx="9525" cy="4287838"/>
          </a:xfrm>
          <a:custGeom>
            <a:avLst/>
            <a:gdLst>
              <a:gd name="T0" fmla="*/ 0 w 50"/>
              <a:gd name="T1" fmla="*/ 2147483647 h 23994"/>
              <a:gd name="T2" fmla="*/ 0 w 50"/>
              <a:gd name="T3" fmla="*/ 2147483647 h 23994"/>
              <a:gd name="T4" fmla="*/ 2147483647 w 50"/>
              <a:gd name="T5" fmla="*/ 2147483647 h 23994"/>
              <a:gd name="T6" fmla="*/ 2147483647 w 50"/>
              <a:gd name="T7" fmla="*/ 2147483647 h 23994"/>
              <a:gd name="T8" fmla="*/ 2147483647 w 50"/>
              <a:gd name="T9" fmla="*/ 2147483647 h 23994"/>
              <a:gd name="T10" fmla="*/ 2147483647 w 50"/>
              <a:gd name="T11" fmla="*/ 2147483647 h 23994"/>
              <a:gd name="T12" fmla="*/ 0 w 50"/>
              <a:gd name="T13" fmla="*/ 2147483647 h 23994"/>
              <a:gd name="T14" fmla="*/ 0 w 50"/>
              <a:gd name="T15" fmla="*/ 2147483647 h 23994"/>
              <a:gd name="T16" fmla="*/ 0 w 50"/>
              <a:gd name="T17" fmla="*/ 2147483647 h 23994"/>
              <a:gd name="T18" fmla="*/ 2147483647 w 50"/>
              <a:gd name="T19" fmla="*/ 2147483647 h 23994"/>
              <a:gd name="T20" fmla="*/ 2147483647 w 50"/>
              <a:gd name="T21" fmla="*/ 2147483647 h 23994"/>
              <a:gd name="T22" fmla="*/ 2147483647 w 50"/>
              <a:gd name="T23" fmla="*/ 2147483647 h 23994"/>
              <a:gd name="T24" fmla="*/ 2147483647 w 50"/>
              <a:gd name="T25" fmla="*/ 2147483647 h 23994"/>
              <a:gd name="T26" fmla="*/ 0 w 50"/>
              <a:gd name="T27" fmla="*/ 2147483647 h 23994"/>
              <a:gd name="T28" fmla="*/ 0 w 50"/>
              <a:gd name="T29" fmla="*/ 2147483647 h 23994"/>
              <a:gd name="T30" fmla="*/ 0 w 50"/>
              <a:gd name="T31" fmla="*/ 2147483647 h 23994"/>
              <a:gd name="T32" fmla="*/ 2147483647 w 50"/>
              <a:gd name="T33" fmla="*/ 2147483647 h 23994"/>
              <a:gd name="T34" fmla="*/ 2147483647 w 50"/>
              <a:gd name="T35" fmla="*/ 2147483647 h 23994"/>
              <a:gd name="T36" fmla="*/ 2147483647 w 50"/>
              <a:gd name="T37" fmla="*/ 2147483647 h 23994"/>
              <a:gd name="T38" fmla="*/ 2147483647 w 50"/>
              <a:gd name="T39" fmla="*/ 2147483647 h 23994"/>
              <a:gd name="T40" fmla="*/ 0 w 50"/>
              <a:gd name="T41" fmla="*/ 2147483647 h 23994"/>
              <a:gd name="T42" fmla="*/ 0 w 50"/>
              <a:gd name="T43" fmla="*/ 2147483647 h 23994"/>
              <a:gd name="T44" fmla="*/ 0 w 50"/>
              <a:gd name="T45" fmla="*/ 2147483647 h 23994"/>
              <a:gd name="T46" fmla="*/ 2147483647 w 50"/>
              <a:gd name="T47" fmla="*/ 2147483647 h 23994"/>
              <a:gd name="T48" fmla="*/ 2147483647 w 50"/>
              <a:gd name="T49" fmla="*/ 2147483647 h 23994"/>
              <a:gd name="T50" fmla="*/ 2147483647 w 50"/>
              <a:gd name="T51" fmla="*/ 2147483647 h 23994"/>
              <a:gd name="T52" fmla="*/ 2147483647 w 50"/>
              <a:gd name="T53" fmla="*/ 2147483647 h 23994"/>
              <a:gd name="T54" fmla="*/ 0 w 50"/>
              <a:gd name="T55" fmla="*/ 2147483647 h 23994"/>
              <a:gd name="T56" fmla="*/ 0 w 50"/>
              <a:gd name="T57" fmla="*/ 2147483647 h 23994"/>
              <a:gd name="T58" fmla="*/ 0 w 50"/>
              <a:gd name="T59" fmla="*/ 2147483647 h 23994"/>
              <a:gd name="T60" fmla="*/ 2147483647 w 50"/>
              <a:gd name="T61" fmla="*/ 2147483647 h 23994"/>
              <a:gd name="T62" fmla="*/ 2147483647 w 50"/>
              <a:gd name="T63" fmla="*/ 2147483647 h 23994"/>
              <a:gd name="T64" fmla="*/ 2147483647 w 50"/>
              <a:gd name="T65" fmla="*/ 2147483647 h 23994"/>
              <a:gd name="T66" fmla="*/ 2147483647 w 50"/>
              <a:gd name="T67" fmla="*/ 2147483647 h 23994"/>
              <a:gd name="T68" fmla="*/ 0 w 50"/>
              <a:gd name="T69" fmla="*/ 2147483647 h 23994"/>
              <a:gd name="T70" fmla="*/ 0 w 50"/>
              <a:gd name="T71" fmla="*/ 2147483647 h 23994"/>
              <a:gd name="T72" fmla="*/ 0 w 50"/>
              <a:gd name="T73" fmla="*/ 2147483647 h 23994"/>
              <a:gd name="T74" fmla="*/ 2147483647 w 50"/>
              <a:gd name="T75" fmla="*/ 2147483647 h 23994"/>
              <a:gd name="T76" fmla="*/ 2147483647 w 50"/>
              <a:gd name="T77" fmla="*/ 2147483647 h 23994"/>
              <a:gd name="T78" fmla="*/ 2147483647 w 50"/>
              <a:gd name="T79" fmla="*/ 2147483647 h 23994"/>
              <a:gd name="T80" fmla="*/ 2147483647 w 50"/>
              <a:gd name="T81" fmla="*/ 2147483647 h 23994"/>
              <a:gd name="T82" fmla="*/ 0 w 50"/>
              <a:gd name="T83" fmla="*/ 2147483647 h 23994"/>
              <a:gd name="T84" fmla="*/ 0 w 50"/>
              <a:gd name="T85" fmla="*/ 2147483647 h 23994"/>
              <a:gd name="T86" fmla="*/ 0 w 50"/>
              <a:gd name="T87" fmla="*/ 2147483647 h 23994"/>
              <a:gd name="T88" fmla="*/ 2147483647 w 50"/>
              <a:gd name="T89" fmla="*/ 2147483647 h 23994"/>
              <a:gd name="T90" fmla="*/ 2147483647 w 50"/>
              <a:gd name="T91" fmla="*/ 2147483647 h 23994"/>
              <a:gd name="T92" fmla="*/ 2147483647 w 50"/>
              <a:gd name="T93" fmla="*/ 2147483647 h 23994"/>
              <a:gd name="T94" fmla="*/ 2147483647 w 50"/>
              <a:gd name="T95" fmla="*/ 2147483647 h 23994"/>
              <a:gd name="T96" fmla="*/ 0 w 50"/>
              <a:gd name="T97" fmla="*/ 2147483647 h 23994"/>
              <a:gd name="T98" fmla="*/ 0 w 50"/>
              <a:gd name="T99" fmla="*/ 2147483647 h 23994"/>
              <a:gd name="T100" fmla="*/ 0 w 50"/>
              <a:gd name="T101" fmla="*/ 2147483647 h 23994"/>
              <a:gd name="T102" fmla="*/ 2147483647 w 50"/>
              <a:gd name="T103" fmla="*/ 2147483647 h 23994"/>
              <a:gd name="T104" fmla="*/ 2147483647 w 50"/>
              <a:gd name="T105" fmla="*/ 2147483647 h 23994"/>
              <a:gd name="T106" fmla="*/ 2147483647 w 50"/>
              <a:gd name="T107" fmla="*/ 2147483647 h 23994"/>
              <a:gd name="T108" fmla="*/ 2147483647 w 50"/>
              <a:gd name="T109" fmla="*/ 2147483647 h 23994"/>
              <a:gd name="T110" fmla="*/ 0 w 50"/>
              <a:gd name="T111" fmla="*/ 2147483647 h 23994"/>
              <a:gd name="T112" fmla="*/ 0 w 50"/>
              <a:gd name="T113" fmla="*/ 2147483647 h 23994"/>
              <a:gd name="T114" fmla="*/ 0 w 50"/>
              <a:gd name="T115" fmla="*/ 2147483647 h 23994"/>
              <a:gd name="T116" fmla="*/ 2147483647 w 50"/>
              <a:gd name="T117" fmla="*/ 2147483647 h 23994"/>
              <a:gd name="T118" fmla="*/ 2147483647 w 50"/>
              <a:gd name="T119" fmla="*/ 2147483647 h 239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0" h="23994">
                <a:moveTo>
                  <a:pt x="0" y="23969"/>
                </a:moveTo>
                <a:lnTo>
                  <a:pt x="0" y="23819"/>
                </a:lnTo>
                <a:cubicBezTo>
                  <a:pt x="0" y="23806"/>
                  <a:pt x="12" y="23794"/>
                  <a:pt x="25" y="23794"/>
                </a:cubicBezTo>
                <a:cubicBezTo>
                  <a:pt x="39" y="23794"/>
                  <a:pt x="50" y="23806"/>
                  <a:pt x="50" y="23819"/>
                </a:cubicBezTo>
                <a:lnTo>
                  <a:pt x="50" y="23969"/>
                </a:lnTo>
                <a:cubicBezTo>
                  <a:pt x="50" y="23983"/>
                  <a:pt x="39" y="23994"/>
                  <a:pt x="25" y="23994"/>
                </a:cubicBezTo>
                <a:cubicBezTo>
                  <a:pt x="12" y="23994"/>
                  <a:pt x="0" y="23983"/>
                  <a:pt x="0" y="23969"/>
                </a:cubicBezTo>
                <a:close/>
                <a:moveTo>
                  <a:pt x="0" y="23619"/>
                </a:moveTo>
                <a:lnTo>
                  <a:pt x="0" y="23469"/>
                </a:lnTo>
                <a:cubicBezTo>
                  <a:pt x="0" y="23456"/>
                  <a:pt x="12" y="23444"/>
                  <a:pt x="25" y="23444"/>
                </a:cubicBezTo>
                <a:cubicBezTo>
                  <a:pt x="39" y="23444"/>
                  <a:pt x="50" y="23456"/>
                  <a:pt x="50" y="23469"/>
                </a:cubicBezTo>
                <a:lnTo>
                  <a:pt x="50" y="23619"/>
                </a:lnTo>
                <a:cubicBezTo>
                  <a:pt x="50" y="23633"/>
                  <a:pt x="39" y="23644"/>
                  <a:pt x="25" y="23644"/>
                </a:cubicBezTo>
                <a:cubicBezTo>
                  <a:pt x="12" y="23644"/>
                  <a:pt x="0" y="23633"/>
                  <a:pt x="0" y="23619"/>
                </a:cubicBezTo>
                <a:close/>
                <a:moveTo>
                  <a:pt x="0" y="23269"/>
                </a:moveTo>
                <a:lnTo>
                  <a:pt x="0" y="23119"/>
                </a:lnTo>
                <a:cubicBezTo>
                  <a:pt x="0" y="23106"/>
                  <a:pt x="12" y="23094"/>
                  <a:pt x="25" y="23094"/>
                </a:cubicBezTo>
                <a:cubicBezTo>
                  <a:pt x="39" y="23094"/>
                  <a:pt x="50" y="23106"/>
                  <a:pt x="50" y="23119"/>
                </a:cubicBezTo>
                <a:lnTo>
                  <a:pt x="50" y="23269"/>
                </a:lnTo>
                <a:cubicBezTo>
                  <a:pt x="50" y="23283"/>
                  <a:pt x="39" y="23294"/>
                  <a:pt x="25" y="23294"/>
                </a:cubicBezTo>
                <a:cubicBezTo>
                  <a:pt x="12" y="23294"/>
                  <a:pt x="0" y="23283"/>
                  <a:pt x="0" y="23269"/>
                </a:cubicBezTo>
                <a:close/>
                <a:moveTo>
                  <a:pt x="0" y="22919"/>
                </a:moveTo>
                <a:lnTo>
                  <a:pt x="0" y="22769"/>
                </a:lnTo>
                <a:cubicBezTo>
                  <a:pt x="0" y="22756"/>
                  <a:pt x="12" y="22744"/>
                  <a:pt x="25" y="22744"/>
                </a:cubicBezTo>
                <a:cubicBezTo>
                  <a:pt x="39" y="22744"/>
                  <a:pt x="50" y="22756"/>
                  <a:pt x="50" y="22769"/>
                </a:cubicBezTo>
                <a:lnTo>
                  <a:pt x="50" y="22919"/>
                </a:lnTo>
                <a:cubicBezTo>
                  <a:pt x="50" y="22933"/>
                  <a:pt x="39" y="22944"/>
                  <a:pt x="25" y="22944"/>
                </a:cubicBezTo>
                <a:cubicBezTo>
                  <a:pt x="12" y="22944"/>
                  <a:pt x="0" y="22933"/>
                  <a:pt x="0" y="22919"/>
                </a:cubicBezTo>
                <a:close/>
                <a:moveTo>
                  <a:pt x="0" y="22569"/>
                </a:moveTo>
                <a:lnTo>
                  <a:pt x="0" y="22419"/>
                </a:lnTo>
                <a:cubicBezTo>
                  <a:pt x="0" y="22406"/>
                  <a:pt x="12" y="22394"/>
                  <a:pt x="25" y="22394"/>
                </a:cubicBezTo>
                <a:cubicBezTo>
                  <a:pt x="39" y="22394"/>
                  <a:pt x="50" y="22406"/>
                  <a:pt x="50" y="22419"/>
                </a:cubicBezTo>
                <a:lnTo>
                  <a:pt x="50" y="22569"/>
                </a:lnTo>
                <a:cubicBezTo>
                  <a:pt x="50" y="22583"/>
                  <a:pt x="39" y="22594"/>
                  <a:pt x="25" y="22594"/>
                </a:cubicBezTo>
                <a:cubicBezTo>
                  <a:pt x="12" y="22594"/>
                  <a:pt x="0" y="22583"/>
                  <a:pt x="0" y="22569"/>
                </a:cubicBezTo>
                <a:close/>
                <a:moveTo>
                  <a:pt x="0" y="22219"/>
                </a:moveTo>
                <a:lnTo>
                  <a:pt x="0" y="22069"/>
                </a:lnTo>
                <a:cubicBezTo>
                  <a:pt x="0" y="22056"/>
                  <a:pt x="12" y="22044"/>
                  <a:pt x="25" y="22044"/>
                </a:cubicBezTo>
                <a:cubicBezTo>
                  <a:pt x="39" y="22044"/>
                  <a:pt x="50" y="22056"/>
                  <a:pt x="50" y="22069"/>
                </a:cubicBezTo>
                <a:lnTo>
                  <a:pt x="50" y="22219"/>
                </a:lnTo>
                <a:cubicBezTo>
                  <a:pt x="50" y="22233"/>
                  <a:pt x="39" y="22244"/>
                  <a:pt x="25" y="22244"/>
                </a:cubicBezTo>
                <a:cubicBezTo>
                  <a:pt x="12" y="22244"/>
                  <a:pt x="0" y="22233"/>
                  <a:pt x="0" y="22219"/>
                </a:cubicBezTo>
                <a:close/>
                <a:moveTo>
                  <a:pt x="0" y="21869"/>
                </a:moveTo>
                <a:lnTo>
                  <a:pt x="0" y="21719"/>
                </a:lnTo>
                <a:cubicBezTo>
                  <a:pt x="0" y="21706"/>
                  <a:pt x="12" y="21694"/>
                  <a:pt x="25" y="21694"/>
                </a:cubicBezTo>
                <a:cubicBezTo>
                  <a:pt x="39" y="21694"/>
                  <a:pt x="50" y="21706"/>
                  <a:pt x="50" y="21719"/>
                </a:cubicBezTo>
                <a:lnTo>
                  <a:pt x="50" y="21869"/>
                </a:lnTo>
                <a:cubicBezTo>
                  <a:pt x="50" y="21883"/>
                  <a:pt x="39" y="21894"/>
                  <a:pt x="25" y="21894"/>
                </a:cubicBezTo>
                <a:cubicBezTo>
                  <a:pt x="12" y="21894"/>
                  <a:pt x="0" y="21883"/>
                  <a:pt x="0" y="21869"/>
                </a:cubicBezTo>
                <a:close/>
                <a:moveTo>
                  <a:pt x="0" y="21519"/>
                </a:moveTo>
                <a:lnTo>
                  <a:pt x="0" y="21369"/>
                </a:lnTo>
                <a:cubicBezTo>
                  <a:pt x="0" y="21356"/>
                  <a:pt x="12" y="21344"/>
                  <a:pt x="25" y="21344"/>
                </a:cubicBezTo>
                <a:cubicBezTo>
                  <a:pt x="39" y="21344"/>
                  <a:pt x="50" y="21356"/>
                  <a:pt x="50" y="21369"/>
                </a:cubicBezTo>
                <a:lnTo>
                  <a:pt x="50" y="21519"/>
                </a:lnTo>
                <a:cubicBezTo>
                  <a:pt x="50" y="21533"/>
                  <a:pt x="39" y="21544"/>
                  <a:pt x="25" y="21544"/>
                </a:cubicBezTo>
                <a:cubicBezTo>
                  <a:pt x="12" y="21544"/>
                  <a:pt x="0" y="21533"/>
                  <a:pt x="0" y="21519"/>
                </a:cubicBezTo>
                <a:close/>
                <a:moveTo>
                  <a:pt x="0" y="21169"/>
                </a:moveTo>
                <a:lnTo>
                  <a:pt x="0" y="21019"/>
                </a:lnTo>
                <a:cubicBezTo>
                  <a:pt x="0" y="21006"/>
                  <a:pt x="12" y="20994"/>
                  <a:pt x="25" y="20994"/>
                </a:cubicBezTo>
                <a:cubicBezTo>
                  <a:pt x="39" y="20994"/>
                  <a:pt x="50" y="21006"/>
                  <a:pt x="50" y="21019"/>
                </a:cubicBezTo>
                <a:lnTo>
                  <a:pt x="50" y="21169"/>
                </a:lnTo>
                <a:cubicBezTo>
                  <a:pt x="50" y="21183"/>
                  <a:pt x="39" y="21194"/>
                  <a:pt x="25" y="21194"/>
                </a:cubicBezTo>
                <a:cubicBezTo>
                  <a:pt x="12" y="21194"/>
                  <a:pt x="0" y="21183"/>
                  <a:pt x="0" y="21169"/>
                </a:cubicBezTo>
                <a:close/>
                <a:moveTo>
                  <a:pt x="0" y="20819"/>
                </a:moveTo>
                <a:lnTo>
                  <a:pt x="0" y="20669"/>
                </a:lnTo>
                <a:cubicBezTo>
                  <a:pt x="0" y="20656"/>
                  <a:pt x="12" y="20644"/>
                  <a:pt x="25" y="20644"/>
                </a:cubicBezTo>
                <a:cubicBezTo>
                  <a:pt x="39" y="20644"/>
                  <a:pt x="50" y="20656"/>
                  <a:pt x="50" y="20669"/>
                </a:cubicBezTo>
                <a:lnTo>
                  <a:pt x="50" y="20819"/>
                </a:lnTo>
                <a:cubicBezTo>
                  <a:pt x="50" y="20833"/>
                  <a:pt x="39" y="20844"/>
                  <a:pt x="25" y="20844"/>
                </a:cubicBezTo>
                <a:cubicBezTo>
                  <a:pt x="12" y="20844"/>
                  <a:pt x="0" y="20833"/>
                  <a:pt x="0" y="20819"/>
                </a:cubicBezTo>
                <a:close/>
                <a:moveTo>
                  <a:pt x="0" y="20469"/>
                </a:moveTo>
                <a:lnTo>
                  <a:pt x="0" y="20319"/>
                </a:lnTo>
                <a:cubicBezTo>
                  <a:pt x="0" y="20306"/>
                  <a:pt x="12" y="20294"/>
                  <a:pt x="25" y="20294"/>
                </a:cubicBezTo>
                <a:cubicBezTo>
                  <a:pt x="39" y="20294"/>
                  <a:pt x="50" y="20306"/>
                  <a:pt x="50" y="20319"/>
                </a:cubicBezTo>
                <a:lnTo>
                  <a:pt x="50" y="20469"/>
                </a:lnTo>
                <a:cubicBezTo>
                  <a:pt x="50" y="20483"/>
                  <a:pt x="39" y="20494"/>
                  <a:pt x="25" y="20494"/>
                </a:cubicBezTo>
                <a:cubicBezTo>
                  <a:pt x="12" y="20494"/>
                  <a:pt x="0" y="20483"/>
                  <a:pt x="0" y="20469"/>
                </a:cubicBezTo>
                <a:close/>
                <a:moveTo>
                  <a:pt x="0" y="20119"/>
                </a:moveTo>
                <a:lnTo>
                  <a:pt x="0" y="19969"/>
                </a:lnTo>
                <a:cubicBezTo>
                  <a:pt x="0" y="19956"/>
                  <a:pt x="12" y="19944"/>
                  <a:pt x="25" y="19944"/>
                </a:cubicBezTo>
                <a:cubicBezTo>
                  <a:pt x="39" y="19944"/>
                  <a:pt x="50" y="19956"/>
                  <a:pt x="50" y="19969"/>
                </a:cubicBezTo>
                <a:lnTo>
                  <a:pt x="50" y="20119"/>
                </a:lnTo>
                <a:cubicBezTo>
                  <a:pt x="50" y="20133"/>
                  <a:pt x="39" y="20144"/>
                  <a:pt x="25" y="20144"/>
                </a:cubicBezTo>
                <a:cubicBezTo>
                  <a:pt x="12" y="20144"/>
                  <a:pt x="0" y="20133"/>
                  <a:pt x="0" y="20119"/>
                </a:cubicBezTo>
                <a:close/>
                <a:moveTo>
                  <a:pt x="0" y="19769"/>
                </a:moveTo>
                <a:lnTo>
                  <a:pt x="0" y="19619"/>
                </a:lnTo>
                <a:cubicBezTo>
                  <a:pt x="0" y="19606"/>
                  <a:pt x="12" y="19594"/>
                  <a:pt x="25" y="19594"/>
                </a:cubicBezTo>
                <a:cubicBezTo>
                  <a:pt x="39" y="19594"/>
                  <a:pt x="50" y="19606"/>
                  <a:pt x="50" y="19619"/>
                </a:cubicBezTo>
                <a:lnTo>
                  <a:pt x="50" y="19769"/>
                </a:lnTo>
                <a:cubicBezTo>
                  <a:pt x="50" y="19783"/>
                  <a:pt x="39" y="19794"/>
                  <a:pt x="25" y="19794"/>
                </a:cubicBezTo>
                <a:cubicBezTo>
                  <a:pt x="12" y="19794"/>
                  <a:pt x="0" y="19783"/>
                  <a:pt x="0" y="19769"/>
                </a:cubicBezTo>
                <a:close/>
                <a:moveTo>
                  <a:pt x="0" y="19419"/>
                </a:moveTo>
                <a:lnTo>
                  <a:pt x="0" y="19269"/>
                </a:lnTo>
                <a:cubicBezTo>
                  <a:pt x="0" y="19256"/>
                  <a:pt x="12" y="19244"/>
                  <a:pt x="25" y="19244"/>
                </a:cubicBezTo>
                <a:cubicBezTo>
                  <a:pt x="39" y="19244"/>
                  <a:pt x="50" y="19256"/>
                  <a:pt x="50" y="19269"/>
                </a:cubicBezTo>
                <a:lnTo>
                  <a:pt x="50" y="19419"/>
                </a:lnTo>
                <a:cubicBezTo>
                  <a:pt x="50" y="19433"/>
                  <a:pt x="39" y="19444"/>
                  <a:pt x="25" y="19444"/>
                </a:cubicBezTo>
                <a:cubicBezTo>
                  <a:pt x="12" y="19444"/>
                  <a:pt x="0" y="19433"/>
                  <a:pt x="0" y="19419"/>
                </a:cubicBezTo>
                <a:close/>
                <a:moveTo>
                  <a:pt x="0" y="19069"/>
                </a:moveTo>
                <a:lnTo>
                  <a:pt x="0" y="18919"/>
                </a:lnTo>
                <a:cubicBezTo>
                  <a:pt x="0" y="18906"/>
                  <a:pt x="12" y="18894"/>
                  <a:pt x="25" y="18894"/>
                </a:cubicBezTo>
                <a:cubicBezTo>
                  <a:pt x="39" y="18894"/>
                  <a:pt x="50" y="18906"/>
                  <a:pt x="50" y="18919"/>
                </a:cubicBezTo>
                <a:lnTo>
                  <a:pt x="50" y="19069"/>
                </a:lnTo>
                <a:cubicBezTo>
                  <a:pt x="50" y="19083"/>
                  <a:pt x="39" y="19094"/>
                  <a:pt x="25" y="19094"/>
                </a:cubicBezTo>
                <a:cubicBezTo>
                  <a:pt x="12" y="19094"/>
                  <a:pt x="0" y="19083"/>
                  <a:pt x="0" y="19069"/>
                </a:cubicBezTo>
                <a:close/>
                <a:moveTo>
                  <a:pt x="0" y="18719"/>
                </a:moveTo>
                <a:lnTo>
                  <a:pt x="0" y="18569"/>
                </a:lnTo>
                <a:cubicBezTo>
                  <a:pt x="0" y="18556"/>
                  <a:pt x="12" y="18544"/>
                  <a:pt x="25" y="18544"/>
                </a:cubicBezTo>
                <a:cubicBezTo>
                  <a:pt x="39" y="18544"/>
                  <a:pt x="50" y="18556"/>
                  <a:pt x="50" y="18569"/>
                </a:cubicBezTo>
                <a:lnTo>
                  <a:pt x="50" y="18719"/>
                </a:lnTo>
                <a:cubicBezTo>
                  <a:pt x="50" y="18733"/>
                  <a:pt x="39" y="18744"/>
                  <a:pt x="25" y="18744"/>
                </a:cubicBezTo>
                <a:cubicBezTo>
                  <a:pt x="12" y="18744"/>
                  <a:pt x="0" y="18733"/>
                  <a:pt x="0" y="18719"/>
                </a:cubicBezTo>
                <a:close/>
                <a:moveTo>
                  <a:pt x="0" y="18369"/>
                </a:moveTo>
                <a:lnTo>
                  <a:pt x="0" y="18219"/>
                </a:lnTo>
                <a:cubicBezTo>
                  <a:pt x="0" y="18206"/>
                  <a:pt x="12" y="18194"/>
                  <a:pt x="25" y="18194"/>
                </a:cubicBezTo>
                <a:cubicBezTo>
                  <a:pt x="39" y="18194"/>
                  <a:pt x="50" y="18206"/>
                  <a:pt x="50" y="18219"/>
                </a:cubicBezTo>
                <a:lnTo>
                  <a:pt x="50" y="18369"/>
                </a:lnTo>
                <a:cubicBezTo>
                  <a:pt x="50" y="18383"/>
                  <a:pt x="39" y="18394"/>
                  <a:pt x="25" y="18394"/>
                </a:cubicBezTo>
                <a:cubicBezTo>
                  <a:pt x="12" y="18394"/>
                  <a:pt x="0" y="18383"/>
                  <a:pt x="0" y="18369"/>
                </a:cubicBezTo>
                <a:close/>
                <a:moveTo>
                  <a:pt x="0" y="18019"/>
                </a:moveTo>
                <a:lnTo>
                  <a:pt x="0" y="17869"/>
                </a:lnTo>
                <a:cubicBezTo>
                  <a:pt x="0" y="17856"/>
                  <a:pt x="12" y="17844"/>
                  <a:pt x="25" y="17844"/>
                </a:cubicBezTo>
                <a:cubicBezTo>
                  <a:pt x="39" y="17844"/>
                  <a:pt x="50" y="17856"/>
                  <a:pt x="50" y="17869"/>
                </a:cubicBezTo>
                <a:lnTo>
                  <a:pt x="50" y="18019"/>
                </a:lnTo>
                <a:cubicBezTo>
                  <a:pt x="50" y="18033"/>
                  <a:pt x="39" y="18044"/>
                  <a:pt x="25" y="18044"/>
                </a:cubicBezTo>
                <a:cubicBezTo>
                  <a:pt x="12" y="18044"/>
                  <a:pt x="0" y="18033"/>
                  <a:pt x="0" y="18019"/>
                </a:cubicBezTo>
                <a:close/>
                <a:moveTo>
                  <a:pt x="0" y="17669"/>
                </a:moveTo>
                <a:lnTo>
                  <a:pt x="0" y="17519"/>
                </a:lnTo>
                <a:cubicBezTo>
                  <a:pt x="0" y="17506"/>
                  <a:pt x="12" y="17494"/>
                  <a:pt x="25" y="17494"/>
                </a:cubicBezTo>
                <a:cubicBezTo>
                  <a:pt x="39" y="17494"/>
                  <a:pt x="50" y="17506"/>
                  <a:pt x="50" y="17519"/>
                </a:cubicBezTo>
                <a:lnTo>
                  <a:pt x="50" y="17669"/>
                </a:lnTo>
                <a:cubicBezTo>
                  <a:pt x="50" y="17683"/>
                  <a:pt x="39" y="17694"/>
                  <a:pt x="25" y="17694"/>
                </a:cubicBezTo>
                <a:cubicBezTo>
                  <a:pt x="12" y="17694"/>
                  <a:pt x="0" y="17683"/>
                  <a:pt x="0" y="17669"/>
                </a:cubicBezTo>
                <a:close/>
                <a:moveTo>
                  <a:pt x="0" y="17319"/>
                </a:moveTo>
                <a:lnTo>
                  <a:pt x="0" y="17169"/>
                </a:lnTo>
                <a:cubicBezTo>
                  <a:pt x="0" y="17156"/>
                  <a:pt x="12" y="17144"/>
                  <a:pt x="25" y="17144"/>
                </a:cubicBezTo>
                <a:cubicBezTo>
                  <a:pt x="39" y="17144"/>
                  <a:pt x="50" y="17156"/>
                  <a:pt x="50" y="17169"/>
                </a:cubicBezTo>
                <a:lnTo>
                  <a:pt x="50" y="17319"/>
                </a:lnTo>
                <a:cubicBezTo>
                  <a:pt x="50" y="17333"/>
                  <a:pt x="39" y="17344"/>
                  <a:pt x="25" y="17344"/>
                </a:cubicBezTo>
                <a:cubicBezTo>
                  <a:pt x="12" y="17344"/>
                  <a:pt x="0" y="17333"/>
                  <a:pt x="0" y="17319"/>
                </a:cubicBezTo>
                <a:close/>
                <a:moveTo>
                  <a:pt x="0" y="16969"/>
                </a:moveTo>
                <a:lnTo>
                  <a:pt x="0" y="16819"/>
                </a:lnTo>
                <a:cubicBezTo>
                  <a:pt x="0" y="16806"/>
                  <a:pt x="12" y="16794"/>
                  <a:pt x="25" y="16794"/>
                </a:cubicBezTo>
                <a:cubicBezTo>
                  <a:pt x="39" y="16794"/>
                  <a:pt x="50" y="16806"/>
                  <a:pt x="50" y="16819"/>
                </a:cubicBezTo>
                <a:lnTo>
                  <a:pt x="50" y="16969"/>
                </a:lnTo>
                <a:cubicBezTo>
                  <a:pt x="50" y="16983"/>
                  <a:pt x="39" y="16994"/>
                  <a:pt x="25" y="16994"/>
                </a:cubicBezTo>
                <a:cubicBezTo>
                  <a:pt x="12" y="16994"/>
                  <a:pt x="0" y="16983"/>
                  <a:pt x="0" y="16969"/>
                </a:cubicBezTo>
                <a:close/>
                <a:moveTo>
                  <a:pt x="0" y="16619"/>
                </a:moveTo>
                <a:lnTo>
                  <a:pt x="0" y="16469"/>
                </a:lnTo>
                <a:cubicBezTo>
                  <a:pt x="0" y="16456"/>
                  <a:pt x="12" y="16444"/>
                  <a:pt x="25" y="16444"/>
                </a:cubicBezTo>
                <a:cubicBezTo>
                  <a:pt x="39" y="16444"/>
                  <a:pt x="50" y="16456"/>
                  <a:pt x="50" y="16469"/>
                </a:cubicBezTo>
                <a:lnTo>
                  <a:pt x="50" y="16619"/>
                </a:lnTo>
                <a:cubicBezTo>
                  <a:pt x="50" y="16633"/>
                  <a:pt x="39" y="16644"/>
                  <a:pt x="25" y="16644"/>
                </a:cubicBezTo>
                <a:cubicBezTo>
                  <a:pt x="12" y="16644"/>
                  <a:pt x="0" y="16633"/>
                  <a:pt x="0" y="16619"/>
                </a:cubicBezTo>
                <a:close/>
                <a:moveTo>
                  <a:pt x="0" y="16269"/>
                </a:moveTo>
                <a:lnTo>
                  <a:pt x="0" y="16119"/>
                </a:lnTo>
                <a:cubicBezTo>
                  <a:pt x="0" y="16106"/>
                  <a:pt x="12" y="16094"/>
                  <a:pt x="25" y="16094"/>
                </a:cubicBezTo>
                <a:cubicBezTo>
                  <a:pt x="39" y="16094"/>
                  <a:pt x="50" y="16106"/>
                  <a:pt x="50" y="16119"/>
                </a:cubicBezTo>
                <a:lnTo>
                  <a:pt x="50" y="16269"/>
                </a:lnTo>
                <a:cubicBezTo>
                  <a:pt x="50" y="16283"/>
                  <a:pt x="39" y="16294"/>
                  <a:pt x="25" y="16294"/>
                </a:cubicBezTo>
                <a:cubicBezTo>
                  <a:pt x="12" y="16294"/>
                  <a:pt x="0" y="16283"/>
                  <a:pt x="0" y="16269"/>
                </a:cubicBezTo>
                <a:close/>
                <a:moveTo>
                  <a:pt x="0" y="15919"/>
                </a:moveTo>
                <a:lnTo>
                  <a:pt x="0" y="15769"/>
                </a:lnTo>
                <a:cubicBezTo>
                  <a:pt x="0" y="15756"/>
                  <a:pt x="12" y="15744"/>
                  <a:pt x="25" y="15744"/>
                </a:cubicBezTo>
                <a:cubicBezTo>
                  <a:pt x="39" y="15744"/>
                  <a:pt x="50" y="15756"/>
                  <a:pt x="50" y="15769"/>
                </a:cubicBezTo>
                <a:lnTo>
                  <a:pt x="50" y="15919"/>
                </a:lnTo>
                <a:cubicBezTo>
                  <a:pt x="50" y="15933"/>
                  <a:pt x="39" y="15944"/>
                  <a:pt x="25" y="15944"/>
                </a:cubicBezTo>
                <a:cubicBezTo>
                  <a:pt x="12" y="15944"/>
                  <a:pt x="0" y="15933"/>
                  <a:pt x="0" y="15919"/>
                </a:cubicBezTo>
                <a:close/>
                <a:moveTo>
                  <a:pt x="0" y="15569"/>
                </a:moveTo>
                <a:lnTo>
                  <a:pt x="0" y="15419"/>
                </a:lnTo>
                <a:cubicBezTo>
                  <a:pt x="0" y="15406"/>
                  <a:pt x="12" y="15394"/>
                  <a:pt x="25" y="15394"/>
                </a:cubicBezTo>
                <a:cubicBezTo>
                  <a:pt x="39" y="15394"/>
                  <a:pt x="50" y="15406"/>
                  <a:pt x="50" y="15419"/>
                </a:cubicBezTo>
                <a:lnTo>
                  <a:pt x="50" y="15569"/>
                </a:lnTo>
                <a:cubicBezTo>
                  <a:pt x="50" y="15583"/>
                  <a:pt x="39" y="15594"/>
                  <a:pt x="25" y="15594"/>
                </a:cubicBezTo>
                <a:cubicBezTo>
                  <a:pt x="12" y="15594"/>
                  <a:pt x="0" y="15583"/>
                  <a:pt x="0" y="15569"/>
                </a:cubicBezTo>
                <a:close/>
                <a:moveTo>
                  <a:pt x="0" y="15219"/>
                </a:moveTo>
                <a:lnTo>
                  <a:pt x="0" y="15069"/>
                </a:lnTo>
                <a:cubicBezTo>
                  <a:pt x="0" y="15056"/>
                  <a:pt x="12" y="15044"/>
                  <a:pt x="25" y="15044"/>
                </a:cubicBezTo>
                <a:cubicBezTo>
                  <a:pt x="39" y="15044"/>
                  <a:pt x="50" y="15056"/>
                  <a:pt x="50" y="15069"/>
                </a:cubicBezTo>
                <a:lnTo>
                  <a:pt x="50" y="15219"/>
                </a:lnTo>
                <a:cubicBezTo>
                  <a:pt x="50" y="15233"/>
                  <a:pt x="39" y="15244"/>
                  <a:pt x="25" y="15244"/>
                </a:cubicBezTo>
                <a:cubicBezTo>
                  <a:pt x="12" y="15244"/>
                  <a:pt x="0" y="15233"/>
                  <a:pt x="0" y="15219"/>
                </a:cubicBezTo>
                <a:close/>
                <a:moveTo>
                  <a:pt x="0" y="14869"/>
                </a:moveTo>
                <a:lnTo>
                  <a:pt x="0" y="14719"/>
                </a:lnTo>
                <a:cubicBezTo>
                  <a:pt x="0" y="14706"/>
                  <a:pt x="12" y="14694"/>
                  <a:pt x="25" y="14694"/>
                </a:cubicBezTo>
                <a:cubicBezTo>
                  <a:pt x="39" y="14694"/>
                  <a:pt x="50" y="14706"/>
                  <a:pt x="50" y="14719"/>
                </a:cubicBezTo>
                <a:lnTo>
                  <a:pt x="50" y="14869"/>
                </a:lnTo>
                <a:cubicBezTo>
                  <a:pt x="50" y="14883"/>
                  <a:pt x="39" y="14894"/>
                  <a:pt x="25" y="14894"/>
                </a:cubicBezTo>
                <a:cubicBezTo>
                  <a:pt x="12" y="14894"/>
                  <a:pt x="0" y="14883"/>
                  <a:pt x="0" y="14869"/>
                </a:cubicBezTo>
                <a:close/>
                <a:moveTo>
                  <a:pt x="0" y="14519"/>
                </a:moveTo>
                <a:lnTo>
                  <a:pt x="0" y="14369"/>
                </a:lnTo>
                <a:cubicBezTo>
                  <a:pt x="0" y="14356"/>
                  <a:pt x="12" y="14344"/>
                  <a:pt x="25" y="14344"/>
                </a:cubicBezTo>
                <a:cubicBezTo>
                  <a:pt x="39" y="14344"/>
                  <a:pt x="50" y="14356"/>
                  <a:pt x="50" y="14369"/>
                </a:cubicBezTo>
                <a:lnTo>
                  <a:pt x="50" y="14519"/>
                </a:lnTo>
                <a:cubicBezTo>
                  <a:pt x="50" y="14533"/>
                  <a:pt x="39" y="14544"/>
                  <a:pt x="25" y="14544"/>
                </a:cubicBezTo>
                <a:cubicBezTo>
                  <a:pt x="12" y="14544"/>
                  <a:pt x="0" y="14533"/>
                  <a:pt x="0" y="14519"/>
                </a:cubicBezTo>
                <a:close/>
                <a:moveTo>
                  <a:pt x="0" y="14169"/>
                </a:moveTo>
                <a:lnTo>
                  <a:pt x="0" y="14019"/>
                </a:lnTo>
                <a:cubicBezTo>
                  <a:pt x="0" y="14006"/>
                  <a:pt x="12" y="13994"/>
                  <a:pt x="25" y="13994"/>
                </a:cubicBezTo>
                <a:cubicBezTo>
                  <a:pt x="39" y="13994"/>
                  <a:pt x="50" y="14006"/>
                  <a:pt x="50" y="14019"/>
                </a:cubicBezTo>
                <a:lnTo>
                  <a:pt x="50" y="14169"/>
                </a:lnTo>
                <a:cubicBezTo>
                  <a:pt x="50" y="14183"/>
                  <a:pt x="39" y="14194"/>
                  <a:pt x="25" y="14194"/>
                </a:cubicBezTo>
                <a:cubicBezTo>
                  <a:pt x="12" y="14194"/>
                  <a:pt x="0" y="14183"/>
                  <a:pt x="0" y="14169"/>
                </a:cubicBezTo>
                <a:close/>
                <a:moveTo>
                  <a:pt x="0" y="13819"/>
                </a:moveTo>
                <a:lnTo>
                  <a:pt x="0" y="13669"/>
                </a:lnTo>
                <a:cubicBezTo>
                  <a:pt x="0" y="13656"/>
                  <a:pt x="12" y="13644"/>
                  <a:pt x="25" y="13644"/>
                </a:cubicBezTo>
                <a:cubicBezTo>
                  <a:pt x="39" y="13644"/>
                  <a:pt x="50" y="13656"/>
                  <a:pt x="50" y="13669"/>
                </a:cubicBezTo>
                <a:lnTo>
                  <a:pt x="50" y="13819"/>
                </a:lnTo>
                <a:cubicBezTo>
                  <a:pt x="50" y="13833"/>
                  <a:pt x="39" y="13844"/>
                  <a:pt x="25" y="13844"/>
                </a:cubicBezTo>
                <a:cubicBezTo>
                  <a:pt x="12" y="13844"/>
                  <a:pt x="0" y="13833"/>
                  <a:pt x="0" y="13819"/>
                </a:cubicBezTo>
                <a:close/>
                <a:moveTo>
                  <a:pt x="0" y="13469"/>
                </a:moveTo>
                <a:lnTo>
                  <a:pt x="0" y="13319"/>
                </a:lnTo>
                <a:cubicBezTo>
                  <a:pt x="0" y="13306"/>
                  <a:pt x="12" y="13294"/>
                  <a:pt x="25" y="13294"/>
                </a:cubicBezTo>
                <a:cubicBezTo>
                  <a:pt x="39" y="13294"/>
                  <a:pt x="50" y="13306"/>
                  <a:pt x="50" y="13319"/>
                </a:cubicBezTo>
                <a:lnTo>
                  <a:pt x="50" y="13469"/>
                </a:lnTo>
                <a:cubicBezTo>
                  <a:pt x="50" y="13483"/>
                  <a:pt x="39" y="13494"/>
                  <a:pt x="25" y="13494"/>
                </a:cubicBezTo>
                <a:cubicBezTo>
                  <a:pt x="12" y="13494"/>
                  <a:pt x="0" y="13483"/>
                  <a:pt x="0" y="13469"/>
                </a:cubicBezTo>
                <a:close/>
                <a:moveTo>
                  <a:pt x="0" y="13119"/>
                </a:moveTo>
                <a:lnTo>
                  <a:pt x="0" y="12969"/>
                </a:lnTo>
                <a:cubicBezTo>
                  <a:pt x="0" y="12956"/>
                  <a:pt x="12" y="12944"/>
                  <a:pt x="25" y="12944"/>
                </a:cubicBezTo>
                <a:cubicBezTo>
                  <a:pt x="39" y="12944"/>
                  <a:pt x="50" y="12956"/>
                  <a:pt x="50" y="12969"/>
                </a:cubicBezTo>
                <a:lnTo>
                  <a:pt x="50" y="13119"/>
                </a:lnTo>
                <a:cubicBezTo>
                  <a:pt x="50" y="13133"/>
                  <a:pt x="39" y="13144"/>
                  <a:pt x="25" y="13144"/>
                </a:cubicBezTo>
                <a:cubicBezTo>
                  <a:pt x="12" y="13144"/>
                  <a:pt x="0" y="13133"/>
                  <a:pt x="0" y="13119"/>
                </a:cubicBezTo>
                <a:close/>
                <a:moveTo>
                  <a:pt x="0" y="12769"/>
                </a:moveTo>
                <a:lnTo>
                  <a:pt x="0" y="12619"/>
                </a:lnTo>
                <a:cubicBezTo>
                  <a:pt x="0" y="12606"/>
                  <a:pt x="12" y="12594"/>
                  <a:pt x="25" y="12594"/>
                </a:cubicBezTo>
                <a:cubicBezTo>
                  <a:pt x="39" y="12594"/>
                  <a:pt x="50" y="12606"/>
                  <a:pt x="50" y="12619"/>
                </a:cubicBezTo>
                <a:lnTo>
                  <a:pt x="50" y="12769"/>
                </a:lnTo>
                <a:cubicBezTo>
                  <a:pt x="50" y="12783"/>
                  <a:pt x="39" y="12794"/>
                  <a:pt x="25" y="12794"/>
                </a:cubicBezTo>
                <a:cubicBezTo>
                  <a:pt x="12" y="12794"/>
                  <a:pt x="0" y="12783"/>
                  <a:pt x="0" y="12769"/>
                </a:cubicBezTo>
                <a:close/>
                <a:moveTo>
                  <a:pt x="0" y="12419"/>
                </a:moveTo>
                <a:lnTo>
                  <a:pt x="0" y="12269"/>
                </a:lnTo>
                <a:cubicBezTo>
                  <a:pt x="0" y="12256"/>
                  <a:pt x="12" y="12244"/>
                  <a:pt x="25" y="12244"/>
                </a:cubicBezTo>
                <a:cubicBezTo>
                  <a:pt x="39" y="12244"/>
                  <a:pt x="50" y="12256"/>
                  <a:pt x="50" y="12269"/>
                </a:cubicBezTo>
                <a:lnTo>
                  <a:pt x="50" y="12419"/>
                </a:lnTo>
                <a:cubicBezTo>
                  <a:pt x="50" y="12433"/>
                  <a:pt x="39" y="12444"/>
                  <a:pt x="25" y="12444"/>
                </a:cubicBezTo>
                <a:cubicBezTo>
                  <a:pt x="12" y="12444"/>
                  <a:pt x="0" y="12433"/>
                  <a:pt x="0" y="12419"/>
                </a:cubicBezTo>
                <a:close/>
                <a:moveTo>
                  <a:pt x="0" y="12069"/>
                </a:moveTo>
                <a:lnTo>
                  <a:pt x="0" y="11919"/>
                </a:lnTo>
                <a:cubicBezTo>
                  <a:pt x="0" y="11906"/>
                  <a:pt x="12" y="11894"/>
                  <a:pt x="25" y="11894"/>
                </a:cubicBezTo>
                <a:cubicBezTo>
                  <a:pt x="39" y="11894"/>
                  <a:pt x="50" y="11906"/>
                  <a:pt x="50" y="11919"/>
                </a:cubicBezTo>
                <a:lnTo>
                  <a:pt x="50" y="12069"/>
                </a:lnTo>
                <a:cubicBezTo>
                  <a:pt x="50" y="12083"/>
                  <a:pt x="39" y="12094"/>
                  <a:pt x="25" y="12094"/>
                </a:cubicBezTo>
                <a:cubicBezTo>
                  <a:pt x="12" y="12094"/>
                  <a:pt x="0" y="12083"/>
                  <a:pt x="0" y="12069"/>
                </a:cubicBezTo>
                <a:close/>
                <a:moveTo>
                  <a:pt x="0" y="11719"/>
                </a:moveTo>
                <a:lnTo>
                  <a:pt x="0" y="11569"/>
                </a:lnTo>
                <a:cubicBezTo>
                  <a:pt x="0" y="11556"/>
                  <a:pt x="12" y="11544"/>
                  <a:pt x="25" y="11544"/>
                </a:cubicBezTo>
                <a:cubicBezTo>
                  <a:pt x="39" y="11544"/>
                  <a:pt x="50" y="11556"/>
                  <a:pt x="50" y="11569"/>
                </a:cubicBezTo>
                <a:lnTo>
                  <a:pt x="50" y="11719"/>
                </a:lnTo>
                <a:cubicBezTo>
                  <a:pt x="50" y="11733"/>
                  <a:pt x="39" y="11744"/>
                  <a:pt x="25" y="11744"/>
                </a:cubicBezTo>
                <a:cubicBezTo>
                  <a:pt x="12" y="11744"/>
                  <a:pt x="0" y="11733"/>
                  <a:pt x="0" y="11719"/>
                </a:cubicBezTo>
                <a:close/>
                <a:moveTo>
                  <a:pt x="0" y="11369"/>
                </a:moveTo>
                <a:lnTo>
                  <a:pt x="0" y="11219"/>
                </a:lnTo>
                <a:cubicBezTo>
                  <a:pt x="0" y="11206"/>
                  <a:pt x="12" y="11194"/>
                  <a:pt x="25" y="11194"/>
                </a:cubicBezTo>
                <a:cubicBezTo>
                  <a:pt x="39" y="11194"/>
                  <a:pt x="50" y="11206"/>
                  <a:pt x="50" y="11219"/>
                </a:cubicBezTo>
                <a:lnTo>
                  <a:pt x="50" y="11369"/>
                </a:lnTo>
                <a:cubicBezTo>
                  <a:pt x="50" y="11383"/>
                  <a:pt x="39" y="11394"/>
                  <a:pt x="25" y="11394"/>
                </a:cubicBezTo>
                <a:cubicBezTo>
                  <a:pt x="12" y="11394"/>
                  <a:pt x="0" y="11383"/>
                  <a:pt x="0" y="11369"/>
                </a:cubicBezTo>
                <a:close/>
                <a:moveTo>
                  <a:pt x="0" y="11019"/>
                </a:moveTo>
                <a:lnTo>
                  <a:pt x="0" y="10869"/>
                </a:lnTo>
                <a:cubicBezTo>
                  <a:pt x="0" y="10856"/>
                  <a:pt x="12" y="10844"/>
                  <a:pt x="25" y="10844"/>
                </a:cubicBezTo>
                <a:cubicBezTo>
                  <a:pt x="39" y="10844"/>
                  <a:pt x="50" y="10856"/>
                  <a:pt x="50" y="10869"/>
                </a:cubicBezTo>
                <a:lnTo>
                  <a:pt x="50" y="11019"/>
                </a:lnTo>
                <a:cubicBezTo>
                  <a:pt x="50" y="11033"/>
                  <a:pt x="39" y="11044"/>
                  <a:pt x="25" y="11044"/>
                </a:cubicBezTo>
                <a:cubicBezTo>
                  <a:pt x="12" y="11044"/>
                  <a:pt x="0" y="11033"/>
                  <a:pt x="0" y="11019"/>
                </a:cubicBezTo>
                <a:close/>
                <a:moveTo>
                  <a:pt x="0" y="10669"/>
                </a:moveTo>
                <a:lnTo>
                  <a:pt x="0" y="10519"/>
                </a:lnTo>
                <a:cubicBezTo>
                  <a:pt x="0" y="10506"/>
                  <a:pt x="12" y="10494"/>
                  <a:pt x="25" y="10494"/>
                </a:cubicBezTo>
                <a:cubicBezTo>
                  <a:pt x="39" y="10494"/>
                  <a:pt x="50" y="10506"/>
                  <a:pt x="50" y="10519"/>
                </a:cubicBezTo>
                <a:lnTo>
                  <a:pt x="50" y="10669"/>
                </a:lnTo>
                <a:cubicBezTo>
                  <a:pt x="50" y="10683"/>
                  <a:pt x="39" y="10694"/>
                  <a:pt x="25" y="10694"/>
                </a:cubicBezTo>
                <a:cubicBezTo>
                  <a:pt x="12" y="10694"/>
                  <a:pt x="0" y="10683"/>
                  <a:pt x="0" y="10669"/>
                </a:cubicBezTo>
                <a:close/>
                <a:moveTo>
                  <a:pt x="0" y="10319"/>
                </a:moveTo>
                <a:lnTo>
                  <a:pt x="0" y="10169"/>
                </a:lnTo>
                <a:cubicBezTo>
                  <a:pt x="0" y="10156"/>
                  <a:pt x="12" y="10144"/>
                  <a:pt x="25" y="10144"/>
                </a:cubicBezTo>
                <a:cubicBezTo>
                  <a:pt x="39" y="10144"/>
                  <a:pt x="50" y="10156"/>
                  <a:pt x="50" y="10169"/>
                </a:cubicBezTo>
                <a:lnTo>
                  <a:pt x="50" y="10319"/>
                </a:lnTo>
                <a:cubicBezTo>
                  <a:pt x="50" y="10333"/>
                  <a:pt x="39" y="10344"/>
                  <a:pt x="25" y="10344"/>
                </a:cubicBezTo>
                <a:cubicBezTo>
                  <a:pt x="12" y="10344"/>
                  <a:pt x="0" y="10333"/>
                  <a:pt x="0" y="10319"/>
                </a:cubicBezTo>
                <a:close/>
                <a:moveTo>
                  <a:pt x="0" y="9969"/>
                </a:moveTo>
                <a:lnTo>
                  <a:pt x="0" y="9819"/>
                </a:lnTo>
                <a:cubicBezTo>
                  <a:pt x="0" y="9806"/>
                  <a:pt x="12" y="9794"/>
                  <a:pt x="25" y="9794"/>
                </a:cubicBezTo>
                <a:cubicBezTo>
                  <a:pt x="39" y="9794"/>
                  <a:pt x="50" y="9806"/>
                  <a:pt x="50" y="9819"/>
                </a:cubicBezTo>
                <a:lnTo>
                  <a:pt x="50" y="9969"/>
                </a:lnTo>
                <a:cubicBezTo>
                  <a:pt x="50" y="9983"/>
                  <a:pt x="39" y="9994"/>
                  <a:pt x="25" y="9994"/>
                </a:cubicBezTo>
                <a:cubicBezTo>
                  <a:pt x="12" y="9994"/>
                  <a:pt x="0" y="9983"/>
                  <a:pt x="0" y="9969"/>
                </a:cubicBezTo>
                <a:close/>
                <a:moveTo>
                  <a:pt x="0" y="9619"/>
                </a:moveTo>
                <a:lnTo>
                  <a:pt x="0" y="9469"/>
                </a:lnTo>
                <a:cubicBezTo>
                  <a:pt x="0" y="9456"/>
                  <a:pt x="12" y="9444"/>
                  <a:pt x="25" y="9444"/>
                </a:cubicBezTo>
                <a:cubicBezTo>
                  <a:pt x="39" y="9444"/>
                  <a:pt x="50" y="9456"/>
                  <a:pt x="50" y="9469"/>
                </a:cubicBezTo>
                <a:lnTo>
                  <a:pt x="50" y="9619"/>
                </a:lnTo>
                <a:cubicBezTo>
                  <a:pt x="50" y="9633"/>
                  <a:pt x="39" y="9644"/>
                  <a:pt x="25" y="9644"/>
                </a:cubicBezTo>
                <a:cubicBezTo>
                  <a:pt x="12" y="9644"/>
                  <a:pt x="0" y="9633"/>
                  <a:pt x="0" y="9619"/>
                </a:cubicBezTo>
                <a:close/>
                <a:moveTo>
                  <a:pt x="0" y="9269"/>
                </a:moveTo>
                <a:lnTo>
                  <a:pt x="0" y="9119"/>
                </a:lnTo>
                <a:cubicBezTo>
                  <a:pt x="0" y="9106"/>
                  <a:pt x="12" y="9094"/>
                  <a:pt x="25" y="9094"/>
                </a:cubicBezTo>
                <a:cubicBezTo>
                  <a:pt x="39" y="9094"/>
                  <a:pt x="50" y="9106"/>
                  <a:pt x="50" y="9119"/>
                </a:cubicBezTo>
                <a:lnTo>
                  <a:pt x="50" y="9269"/>
                </a:lnTo>
                <a:cubicBezTo>
                  <a:pt x="50" y="9283"/>
                  <a:pt x="39" y="9294"/>
                  <a:pt x="25" y="9294"/>
                </a:cubicBezTo>
                <a:cubicBezTo>
                  <a:pt x="12" y="9294"/>
                  <a:pt x="0" y="9283"/>
                  <a:pt x="0" y="9269"/>
                </a:cubicBezTo>
                <a:close/>
                <a:moveTo>
                  <a:pt x="0" y="8919"/>
                </a:moveTo>
                <a:lnTo>
                  <a:pt x="0" y="8769"/>
                </a:lnTo>
                <a:cubicBezTo>
                  <a:pt x="0" y="8756"/>
                  <a:pt x="12" y="8744"/>
                  <a:pt x="25" y="8744"/>
                </a:cubicBezTo>
                <a:cubicBezTo>
                  <a:pt x="39" y="8744"/>
                  <a:pt x="50" y="8756"/>
                  <a:pt x="50" y="8769"/>
                </a:cubicBezTo>
                <a:lnTo>
                  <a:pt x="50" y="8919"/>
                </a:lnTo>
                <a:cubicBezTo>
                  <a:pt x="50" y="8933"/>
                  <a:pt x="39" y="8944"/>
                  <a:pt x="25" y="8944"/>
                </a:cubicBezTo>
                <a:cubicBezTo>
                  <a:pt x="12" y="8944"/>
                  <a:pt x="0" y="8933"/>
                  <a:pt x="0" y="8919"/>
                </a:cubicBezTo>
                <a:close/>
                <a:moveTo>
                  <a:pt x="0" y="8569"/>
                </a:moveTo>
                <a:lnTo>
                  <a:pt x="0" y="8419"/>
                </a:lnTo>
                <a:cubicBezTo>
                  <a:pt x="0" y="8406"/>
                  <a:pt x="12" y="8394"/>
                  <a:pt x="25" y="8394"/>
                </a:cubicBezTo>
                <a:cubicBezTo>
                  <a:pt x="39" y="8394"/>
                  <a:pt x="50" y="8406"/>
                  <a:pt x="50" y="8419"/>
                </a:cubicBezTo>
                <a:lnTo>
                  <a:pt x="50" y="8569"/>
                </a:lnTo>
                <a:cubicBezTo>
                  <a:pt x="50" y="8583"/>
                  <a:pt x="39" y="8594"/>
                  <a:pt x="25" y="8594"/>
                </a:cubicBezTo>
                <a:cubicBezTo>
                  <a:pt x="12" y="8594"/>
                  <a:pt x="0" y="8583"/>
                  <a:pt x="0" y="8569"/>
                </a:cubicBezTo>
                <a:close/>
                <a:moveTo>
                  <a:pt x="0" y="8219"/>
                </a:moveTo>
                <a:lnTo>
                  <a:pt x="0" y="8069"/>
                </a:lnTo>
                <a:cubicBezTo>
                  <a:pt x="0" y="8056"/>
                  <a:pt x="12" y="8044"/>
                  <a:pt x="25" y="8044"/>
                </a:cubicBezTo>
                <a:cubicBezTo>
                  <a:pt x="39" y="8044"/>
                  <a:pt x="50" y="8056"/>
                  <a:pt x="50" y="8069"/>
                </a:cubicBezTo>
                <a:lnTo>
                  <a:pt x="50" y="8219"/>
                </a:lnTo>
                <a:cubicBezTo>
                  <a:pt x="50" y="8233"/>
                  <a:pt x="39" y="8244"/>
                  <a:pt x="25" y="8244"/>
                </a:cubicBezTo>
                <a:cubicBezTo>
                  <a:pt x="12" y="8244"/>
                  <a:pt x="0" y="8233"/>
                  <a:pt x="0" y="8219"/>
                </a:cubicBezTo>
                <a:close/>
                <a:moveTo>
                  <a:pt x="0" y="7869"/>
                </a:moveTo>
                <a:lnTo>
                  <a:pt x="0" y="7719"/>
                </a:lnTo>
                <a:cubicBezTo>
                  <a:pt x="0" y="7706"/>
                  <a:pt x="12" y="7694"/>
                  <a:pt x="25" y="7694"/>
                </a:cubicBezTo>
                <a:cubicBezTo>
                  <a:pt x="39" y="7694"/>
                  <a:pt x="50" y="7706"/>
                  <a:pt x="50" y="7719"/>
                </a:cubicBezTo>
                <a:lnTo>
                  <a:pt x="50" y="7869"/>
                </a:lnTo>
                <a:cubicBezTo>
                  <a:pt x="50" y="7883"/>
                  <a:pt x="39" y="7894"/>
                  <a:pt x="25" y="7894"/>
                </a:cubicBezTo>
                <a:cubicBezTo>
                  <a:pt x="12" y="7894"/>
                  <a:pt x="0" y="7883"/>
                  <a:pt x="0" y="7869"/>
                </a:cubicBezTo>
                <a:close/>
                <a:moveTo>
                  <a:pt x="0" y="7519"/>
                </a:moveTo>
                <a:lnTo>
                  <a:pt x="0" y="7369"/>
                </a:lnTo>
                <a:cubicBezTo>
                  <a:pt x="0" y="7356"/>
                  <a:pt x="12" y="7344"/>
                  <a:pt x="25" y="7344"/>
                </a:cubicBezTo>
                <a:cubicBezTo>
                  <a:pt x="39" y="7344"/>
                  <a:pt x="50" y="7356"/>
                  <a:pt x="50" y="7369"/>
                </a:cubicBezTo>
                <a:lnTo>
                  <a:pt x="50" y="7519"/>
                </a:lnTo>
                <a:cubicBezTo>
                  <a:pt x="50" y="7533"/>
                  <a:pt x="39" y="7544"/>
                  <a:pt x="25" y="7544"/>
                </a:cubicBezTo>
                <a:cubicBezTo>
                  <a:pt x="12" y="7544"/>
                  <a:pt x="0" y="7533"/>
                  <a:pt x="0" y="7519"/>
                </a:cubicBezTo>
                <a:close/>
                <a:moveTo>
                  <a:pt x="0" y="7169"/>
                </a:moveTo>
                <a:lnTo>
                  <a:pt x="0" y="7019"/>
                </a:lnTo>
                <a:cubicBezTo>
                  <a:pt x="0" y="7006"/>
                  <a:pt x="12" y="6994"/>
                  <a:pt x="25" y="6994"/>
                </a:cubicBezTo>
                <a:cubicBezTo>
                  <a:pt x="39" y="6994"/>
                  <a:pt x="50" y="7006"/>
                  <a:pt x="50" y="7019"/>
                </a:cubicBezTo>
                <a:lnTo>
                  <a:pt x="50" y="7169"/>
                </a:lnTo>
                <a:cubicBezTo>
                  <a:pt x="50" y="7183"/>
                  <a:pt x="39" y="7194"/>
                  <a:pt x="25" y="7194"/>
                </a:cubicBezTo>
                <a:cubicBezTo>
                  <a:pt x="12" y="7194"/>
                  <a:pt x="0" y="7183"/>
                  <a:pt x="0" y="7169"/>
                </a:cubicBezTo>
                <a:close/>
                <a:moveTo>
                  <a:pt x="0" y="6819"/>
                </a:moveTo>
                <a:lnTo>
                  <a:pt x="0" y="6669"/>
                </a:lnTo>
                <a:cubicBezTo>
                  <a:pt x="0" y="6656"/>
                  <a:pt x="12" y="6644"/>
                  <a:pt x="25" y="6644"/>
                </a:cubicBezTo>
                <a:cubicBezTo>
                  <a:pt x="39" y="6644"/>
                  <a:pt x="50" y="6656"/>
                  <a:pt x="50" y="6669"/>
                </a:cubicBezTo>
                <a:lnTo>
                  <a:pt x="50" y="6819"/>
                </a:lnTo>
                <a:cubicBezTo>
                  <a:pt x="50" y="6833"/>
                  <a:pt x="39" y="6844"/>
                  <a:pt x="25" y="6844"/>
                </a:cubicBezTo>
                <a:cubicBezTo>
                  <a:pt x="12" y="6844"/>
                  <a:pt x="0" y="6833"/>
                  <a:pt x="0" y="6819"/>
                </a:cubicBezTo>
                <a:close/>
                <a:moveTo>
                  <a:pt x="0" y="6469"/>
                </a:moveTo>
                <a:lnTo>
                  <a:pt x="0" y="6319"/>
                </a:lnTo>
                <a:cubicBezTo>
                  <a:pt x="0" y="6306"/>
                  <a:pt x="12" y="6294"/>
                  <a:pt x="25" y="6294"/>
                </a:cubicBezTo>
                <a:cubicBezTo>
                  <a:pt x="39" y="6294"/>
                  <a:pt x="50" y="6306"/>
                  <a:pt x="50" y="6319"/>
                </a:cubicBezTo>
                <a:lnTo>
                  <a:pt x="50" y="6469"/>
                </a:lnTo>
                <a:cubicBezTo>
                  <a:pt x="50" y="6483"/>
                  <a:pt x="39" y="6494"/>
                  <a:pt x="25" y="6494"/>
                </a:cubicBezTo>
                <a:cubicBezTo>
                  <a:pt x="12" y="6494"/>
                  <a:pt x="0" y="6483"/>
                  <a:pt x="0" y="6469"/>
                </a:cubicBezTo>
                <a:close/>
                <a:moveTo>
                  <a:pt x="0" y="6119"/>
                </a:moveTo>
                <a:lnTo>
                  <a:pt x="0" y="5969"/>
                </a:lnTo>
                <a:cubicBezTo>
                  <a:pt x="0" y="5956"/>
                  <a:pt x="12" y="5944"/>
                  <a:pt x="25" y="5944"/>
                </a:cubicBezTo>
                <a:cubicBezTo>
                  <a:pt x="39" y="5944"/>
                  <a:pt x="50" y="5956"/>
                  <a:pt x="50" y="5969"/>
                </a:cubicBezTo>
                <a:lnTo>
                  <a:pt x="50" y="6119"/>
                </a:lnTo>
                <a:cubicBezTo>
                  <a:pt x="50" y="6133"/>
                  <a:pt x="39" y="6144"/>
                  <a:pt x="25" y="6144"/>
                </a:cubicBezTo>
                <a:cubicBezTo>
                  <a:pt x="12" y="6144"/>
                  <a:pt x="0" y="6133"/>
                  <a:pt x="0" y="6119"/>
                </a:cubicBezTo>
                <a:close/>
                <a:moveTo>
                  <a:pt x="0" y="5769"/>
                </a:moveTo>
                <a:lnTo>
                  <a:pt x="0" y="5619"/>
                </a:lnTo>
                <a:cubicBezTo>
                  <a:pt x="0" y="5606"/>
                  <a:pt x="12" y="5594"/>
                  <a:pt x="25" y="5594"/>
                </a:cubicBezTo>
                <a:cubicBezTo>
                  <a:pt x="39" y="5594"/>
                  <a:pt x="50" y="5606"/>
                  <a:pt x="50" y="5619"/>
                </a:cubicBezTo>
                <a:lnTo>
                  <a:pt x="50" y="5769"/>
                </a:lnTo>
                <a:cubicBezTo>
                  <a:pt x="50" y="5783"/>
                  <a:pt x="39" y="5794"/>
                  <a:pt x="25" y="5794"/>
                </a:cubicBezTo>
                <a:cubicBezTo>
                  <a:pt x="12" y="5794"/>
                  <a:pt x="0" y="5783"/>
                  <a:pt x="0" y="5769"/>
                </a:cubicBezTo>
                <a:close/>
                <a:moveTo>
                  <a:pt x="0" y="5419"/>
                </a:moveTo>
                <a:lnTo>
                  <a:pt x="0" y="5269"/>
                </a:lnTo>
                <a:cubicBezTo>
                  <a:pt x="0" y="5256"/>
                  <a:pt x="12" y="5244"/>
                  <a:pt x="25" y="5244"/>
                </a:cubicBezTo>
                <a:cubicBezTo>
                  <a:pt x="39" y="5244"/>
                  <a:pt x="50" y="5256"/>
                  <a:pt x="50" y="5269"/>
                </a:cubicBezTo>
                <a:lnTo>
                  <a:pt x="50" y="5419"/>
                </a:lnTo>
                <a:cubicBezTo>
                  <a:pt x="50" y="5433"/>
                  <a:pt x="39" y="5444"/>
                  <a:pt x="25" y="5444"/>
                </a:cubicBezTo>
                <a:cubicBezTo>
                  <a:pt x="12" y="5444"/>
                  <a:pt x="0" y="5433"/>
                  <a:pt x="0" y="5419"/>
                </a:cubicBezTo>
                <a:close/>
                <a:moveTo>
                  <a:pt x="0" y="5069"/>
                </a:moveTo>
                <a:lnTo>
                  <a:pt x="0" y="4919"/>
                </a:lnTo>
                <a:cubicBezTo>
                  <a:pt x="0" y="4906"/>
                  <a:pt x="12" y="4894"/>
                  <a:pt x="25" y="4894"/>
                </a:cubicBezTo>
                <a:cubicBezTo>
                  <a:pt x="39" y="4894"/>
                  <a:pt x="50" y="4906"/>
                  <a:pt x="50" y="4919"/>
                </a:cubicBezTo>
                <a:lnTo>
                  <a:pt x="50" y="5069"/>
                </a:lnTo>
                <a:cubicBezTo>
                  <a:pt x="50" y="5083"/>
                  <a:pt x="39" y="5094"/>
                  <a:pt x="25" y="5094"/>
                </a:cubicBezTo>
                <a:cubicBezTo>
                  <a:pt x="12" y="5094"/>
                  <a:pt x="0" y="5083"/>
                  <a:pt x="0" y="5069"/>
                </a:cubicBezTo>
                <a:close/>
                <a:moveTo>
                  <a:pt x="0" y="4719"/>
                </a:moveTo>
                <a:lnTo>
                  <a:pt x="0" y="4569"/>
                </a:lnTo>
                <a:cubicBezTo>
                  <a:pt x="0" y="4556"/>
                  <a:pt x="12" y="4544"/>
                  <a:pt x="25" y="4544"/>
                </a:cubicBezTo>
                <a:cubicBezTo>
                  <a:pt x="39" y="4544"/>
                  <a:pt x="50" y="4556"/>
                  <a:pt x="50" y="4569"/>
                </a:cubicBezTo>
                <a:lnTo>
                  <a:pt x="50" y="4719"/>
                </a:lnTo>
                <a:cubicBezTo>
                  <a:pt x="50" y="4733"/>
                  <a:pt x="39" y="4744"/>
                  <a:pt x="25" y="4744"/>
                </a:cubicBezTo>
                <a:cubicBezTo>
                  <a:pt x="12" y="4744"/>
                  <a:pt x="0" y="4733"/>
                  <a:pt x="0" y="4719"/>
                </a:cubicBezTo>
                <a:close/>
                <a:moveTo>
                  <a:pt x="0" y="4369"/>
                </a:moveTo>
                <a:lnTo>
                  <a:pt x="0" y="4219"/>
                </a:lnTo>
                <a:cubicBezTo>
                  <a:pt x="0" y="4206"/>
                  <a:pt x="12" y="4194"/>
                  <a:pt x="25" y="4194"/>
                </a:cubicBezTo>
                <a:cubicBezTo>
                  <a:pt x="39" y="4194"/>
                  <a:pt x="50" y="4206"/>
                  <a:pt x="50" y="4219"/>
                </a:cubicBezTo>
                <a:lnTo>
                  <a:pt x="50" y="4369"/>
                </a:lnTo>
                <a:cubicBezTo>
                  <a:pt x="50" y="4383"/>
                  <a:pt x="39" y="4394"/>
                  <a:pt x="25" y="4394"/>
                </a:cubicBezTo>
                <a:cubicBezTo>
                  <a:pt x="12" y="4394"/>
                  <a:pt x="0" y="4383"/>
                  <a:pt x="0" y="4369"/>
                </a:cubicBezTo>
                <a:close/>
                <a:moveTo>
                  <a:pt x="0" y="4019"/>
                </a:moveTo>
                <a:lnTo>
                  <a:pt x="0" y="3869"/>
                </a:lnTo>
                <a:cubicBezTo>
                  <a:pt x="0" y="3856"/>
                  <a:pt x="12" y="3844"/>
                  <a:pt x="25" y="3844"/>
                </a:cubicBezTo>
                <a:cubicBezTo>
                  <a:pt x="39" y="3844"/>
                  <a:pt x="50" y="3856"/>
                  <a:pt x="50" y="3869"/>
                </a:cubicBezTo>
                <a:lnTo>
                  <a:pt x="50" y="4019"/>
                </a:lnTo>
                <a:cubicBezTo>
                  <a:pt x="50" y="4033"/>
                  <a:pt x="39" y="4044"/>
                  <a:pt x="25" y="4044"/>
                </a:cubicBezTo>
                <a:cubicBezTo>
                  <a:pt x="12" y="4044"/>
                  <a:pt x="0" y="4033"/>
                  <a:pt x="0" y="4019"/>
                </a:cubicBezTo>
                <a:close/>
                <a:moveTo>
                  <a:pt x="0" y="3669"/>
                </a:moveTo>
                <a:lnTo>
                  <a:pt x="0" y="3519"/>
                </a:lnTo>
                <a:cubicBezTo>
                  <a:pt x="0" y="3506"/>
                  <a:pt x="12" y="3494"/>
                  <a:pt x="25" y="3494"/>
                </a:cubicBezTo>
                <a:cubicBezTo>
                  <a:pt x="39" y="3494"/>
                  <a:pt x="50" y="3506"/>
                  <a:pt x="50" y="3519"/>
                </a:cubicBezTo>
                <a:lnTo>
                  <a:pt x="50" y="3669"/>
                </a:lnTo>
                <a:cubicBezTo>
                  <a:pt x="50" y="3683"/>
                  <a:pt x="39" y="3694"/>
                  <a:pt x="25" y="3694"/>
                </a:cubicBezTo>
                <a:cubicBezTo>
                  <a:pt x="12" y="3694"/>
                  <a:pt x="0" y="3683"/>
                  <a:pt x="0" y="3669"/>
                </a:cubicBezTo>
                <a:close/>
                <a:moveTo>
                  <a:pt x="0" y="3319"/>
                </a:moveTo>
                <a:lnTo>
                  <a:pt x="0" y="3169"/>
                </a:lnTo>
                <a:cubicBezTo>
                  <a:pt x="0" y="3156"/>
                  <a:pt x="12" y="3144"/>
                  <a:pt x="25" y="3144"/>
                </a:cubicBezTo>
                <a:cubicBezTo>
                  <a:pt x="39" y="3144"/>
                  <a:pt x="50" y="3156"/>
                  <a:pt x="50" y="3169"/>
                </a:cubicBezTo>
                <a:lnTo>
                  <a:pt x="50" y="3319"/>
                </a:lnTo>
                <a:cubicBezTo>
                  <a:pt x="50" y="3333"/>
                  <a:pt x="39" y="3344"/>
                  <a:pt x="25" y="3344"/>
                </a:cubicBezTo>
                <a:cubicBezTo>
                  <a:pt x="12" y="3344"/>
                  <a:pt x="0" y="3333"/>
                  <a:pt x="0" y="3319"/>
                </a:cubicBezTo>
                <a:close/>
                <a:moveTo>
                  <a:pt x="0" y="2969"/>
                </a:moveTo>
                <a:lnTo>
                  <a:pt x="0" y="2819"/>
                </a:lnTo>
                <a:cubicBezTo>
                  <a:pt x="0" y="2806"/>
                  <a:pt x="12" y="2794"/>
                  <a:pt x="25" y="2794"/>
                </a:cubicBezTo>
                <a:cubicBezTo>
                  <a:pt x="39" y="2794"/>
                  <a:pt x="50" y="2806"/>
                  <a:pt x="50" y="2819"/>
                </a:cubicBezTo>
                <a:lnTo>
                  <a:pt x="50" y="2969"/>
                </a:lnTo>
                <a:cubicBezTo>
                  <a:pt x="50" y="2983"/>
                  <a:pt x="39" y="2994"/>
                  <a:pt x="25" y="2994"/>
                </a:cubicBezTo>
                <a:cubicBezTo>
                  <a:pt x="12" y="2994"/>
                  <a:pt x="0" y="2983"/>
                  <a:pt x="0" y="2969"/>
                </a:cubicBezTo>
                <a:close/>
                <a:moveTo>
                  <a:pt x="0" y="2619"/>
                </a:moveTo>
                <a:lnTo>
                  <a:pt x="0" y="2469"/>
                </a:lnTo>
                <a:cubicBezTo>
                  <a:pt x="0" y="2456"/>
                  <a:pt x="12" y="2444"/>
                  <a:pt x="25" y="2444"/>
                </a:cubicBezTo>
                <a:cubicBezTo>
                  <a:pt x="39" y="2444"/>
                  <a:pt x="50" y="2456"/>
                  <a:pt x="50" y="2469"/>
                </a:cubicBezTo>
                <a:lnTo>
                  <a:pt x="50" y="2619"/>
                </a:lnTo>
                <a:cubicBezTo>
                  <a:pt x="50" y="2633"/>
                  <a:pt x="39" y="2644"/>
                  <a:pt x="25" y="2644"/>
                </a:cubicBezTo>
                <a:cubicBezTo>
                  <a:pt x="12" y="2644"/>
                  <a:pt x="0" y="2633"/>
                  <a:pt x="0" y="2619"/>
                </a:cubicBezTo>
                <a:close/>
                <a:moveTo>
                  <a:pt x="0" y="2269"/>
                </a:moveTo>
                <a:lnTo>
                  <a:pt x="0" y="2119"/>
                </a:lnTo>
                <a:cubicBezTo>
                  <a:pt x="0" y="2106"/>
                  <a:pt x="12" y="2094"/>
                  <a:pt x="25" y="2094"/>
                </a:cubicBezTo>
                <a:cubicBezTo>
                  <a:pt x="39" y="2094"/>
                  <a:pt x="50" y="2106"/>
                  <a:pt x="50" y="2119"/>
                </a:cubicBezTo>
                <a:lnTo>
                  <a:pt x="50" y="2269"/>
                </a:lnTo>
                <a:cubicBezTo>
                  <a:pt x="50" y="2283"/>
                  <a:pt x="39" y="2294"/>
                  <a:pt x="25" y="2294"/>
                </a:cubicBezTo>
                <a:cubicBezTo>
                  <a:pt x="12" y="2294"/>
                  <a:pt x="0" y="2283"/>
                  <a:pt x="0" y="2269"/>
                </a:cubicBezTo>
                <a:close/>
                <a:moveTo>
                  <a:pt x="0" y="1919"/>
                </a:moveTo>
                <a:lnTo>
                  <a:pt x="0" y="1769"/>
                </a:lnTo>
                <a:cubicBezTo>
                  <a:pt x="0" y="1756"/>
                  <a:pt x="12" y="1744"/>
                  <a:pt x="25" y="1744"/>
                </a:cubicBezTo>
                <a:cubicBezTo>
                  <a:pt x="39" y="1744"/>
                  <a:pt x="50" y="1756"/>
                  <a:pt x="50" y="1769"/>
                </a:cubicBezTo>
                <a:lnTo>
                  <a:pt x="50" y="1919"/>
                </a:lnTo>
                <a:cubicBezTo>
                  <a:pt x="50" y="1933"/>
                  <a:pt x="39" y="1944"/>
                  <a:pt x="25" y="1944"/>
                </a:cubicBezTo>
                <a:cubicBezTo>
                  <a:pt x="12" y="1944"/>
                  <a:pt x="0" y="1933"/>
                  <a:pt x="0" y="1919"/>
                </a:cubicBezTo>
                <a:close/>
                <a:moveTo>
                  <a:pt x="0" y="1569"/>
                </a:moveTo>
                <a:lnTo>
                  <a:pt x="0" y="1419"/>
                </a:lnTo>
                <a:cubicBezTo>
                  <a:pt x="0" y="1406"/>
                  <a:pt x="12" y="1394"/>
                  <a:pt x="25" y="1394"/>
                </a:cubicBezTo>
                <a:cubicBezTo>
                  <a:pt x="39" y="1394"/>
                  <a:pt x="50" y="1406"/>
                  <a:pt x="50" y="1419"/>
                </a:cubicBezTo>
                <a:lnTo>
                  <a:pt x="50" y="1569"/>
                </a:lnTo>
                <a:cubicBezTo>
                  <a:pt x="50" y="1583"/>
                  <a:pt x="39" y="1594"/>
                  <a:pt x="25" y="1594"/>
                </a:cubicBezTo>
                <a:cubicBezTo>
                  <a:pt x="12" y="1594"/>
                  <a:pt x="0" y="1583"/>
                  <a:pt x="0" y="1569"/>
                </a:cubicBezTo>
                <a:close/>
                <a:moveTo>
                  <a:pt x="0" y="1219"/>
                </a:moveTo>
                <a:lnTo>
                  <a:pt x="0" y="1069"/>
                </a:lnTo>
                <a:cubicBezTo>
                  <a:pt x="0" y="1056"/>
                  <a:pt x="12" y="1044"/>
                  <a:pt x="25" y="1044"/>
                </a:cubicBezTo>
                <a:cubicBezTo>
                  <a:pt x="39" y="1044"/>
                  <a:pt x="50" y="1056"/>
                  <a:pt x="50" y="1069"/>
                </a:cubicBezTo>
                <a:lnTo>
                  <a:pt x="50" y="1219"/>
                </a:lnTo>
                <a:cubicBezTo>
                  <a:pt x="50" y="1233"/>
                  <a:pt x="39" y="1244"/>
                  <a:pt x="25" y="1244"/>
                </a:cubicBezTo>
                <a:cubicBezTo>
                  <a:pt x="12" y="1244"/>
                  <a:pt x="0" y="1233"/>
                  <a:pt x="0" y="1219"/>
                </a:cubicBezTo>
                <a:close/>
                <a:moveTo>
                  <a:pt x="0" y="869"/>
                </a:moveTo>
                <a:lnTo>
                  <a:pt x="0" y="719"/>
                </a:lnTo>
                <a:cubicBezTo>
                  <a:pt x="0" y="706"/>
                  <a:pt x="12" y="694"/>
                  <a:pt x="25" y="694"/>
                </a:cubicBezTo>
                <a:cubicBezTo>
                  <a:pt x="39" y="694"/>
                  <a:pt x="50" y="706"/>
                  <a:pt x="50" y="719"/>
                </a:cubicBezTo>
                <a:lnTo>
                  <a:pt x="50" y="869"/>
                </a:lnTo>
                <a:cubicBezTo>
                  <a:pt x="50" y="883"/>
                  <a:pt x="39" y="894"/>
                  <a:pt x="25" y="894"/>
                </a:cubicBezTo>
                <a:cubicBezTo>
                  <a:pt x="12" y="894"/>
                  <a:pt x="0" y="883"/>
                  <a:pt x="0" y="869"/>
                </a:cubicBezTo>
                <a:close/>
                <a:moveTo>
                  <a:pt x="0" y="519"/>
                </a:moveTo>
                <a:lnTo>
                  <a:pt x="0" y="369"/>
                </a:lnTo>
                <a:cubicBezTo>
                  <a:pt x="0" y="356"/>
                  <a:pt x="12" y="344"/>
                  <a:pt x="25" y="344"/>
                </a:cubicBezTo>
                <a:cubicBezTo>
                  <a:pt x="39" y="344"/>
                  <a:pt x="50" y="356"/>
                  <a:pt x="50" y="369"/>
                </a:cubicBezTo>
                <a:lnTo>
                  <a:pt x="50" y="519"/>
                </a:lnTo>
                <a:cubicBezTo>
                  <a:pt x="50" y="533"/>
                  <a:pt x="39" y="544"/>
                  <a:pt x="25" y="544"/>
                </a:cubicBezTo>
                <a:cubicBezTo>
                  <a:pt x="12" y="544"/>
                  <a:pt x="0" y="533"/>
                  <a:pt x="0" y="519"/>
                </a:cubicBezTo>
                <a:close/>
                <a:moveTo>
                  <a:pt x="0" y="169"/>
                </a:moveTo>
                <a:lnTo>
                  <a:pt x="0" y="25"/>
                </a:lnTo>
                <a:cubicBezTo>
                  <a:pt x="0" y="12"/>
                  <a:pt x="12" y="0"/>
                  <a:pt x="25" y="0"/>
                </a:cubicBezTo>
                <a:cubicBezTo>
                  <a:pt x="39" y="0"/>
                  <a:pt x="50" y="12"/>
                  <a:pt x="50" y="25"/>
                </a:cubicBezTo>
                <a:lnTo>
                  <a:pt x="50" y="169"/>
                </a:lnTo>
                <a:cubicBezTo>
                  <a:pt x="50" y="183"/>
                  <a:pt x="39" y="194"/>
                  <a:pt x="25" y="194"/>
                </a:cubicBezTo>
                <a:cubicBezTo>
                  <a:pt x="12" y="194"/>
                  <a:pt x="0" y="183"/>
                  <a:pt x="0" y="169"/>
                </a:cubicBezTo>
                <a:close/>
              </a:path>
            </a:pathLst>
          </a:custGeom>
          <a:solidFill>
            <a:srgbClr val="000000"/>
          </a:solidFill>
          <a:ln w="0" cap="flat">
            <a:solidFill>
              <a:srgbClr val="000000"/>
            </a:solidFill>
            <a:prstDash val="solid"/>
            <a:bevel/>
            <a:headEnd/>
            <a:tailEnd/>
          </a:ln>
        </p:spPr>
        <p:txBody>
          <a:bodyPr/>
          <a:lstStyle/>
          <a:p>
            <a:endParaRPr lang="en-US"/>
          </a:p>
        </p:txBody>
      </p:sp>
      <p:grpSp>
        <p:nvGrpSpPr>
          <p:cNvPr id="1018938" name="Group 58"/>
          <p:cNvGrpSpPr>
            <a:grpSpLocks/>
          </p:cNvGrpSpPr>
          <p:nvPr/>
        </p:nvGrpSpPr>
        <p:grpSpPr bwMode="auto">
          <a:xfrm>
            <a:off x="5127625" y="1624013"/>
            <a:ext cx="3378200" cy="4262437"/>
            <a:chOff x="3230" y="1023"/>
            <a:chExt cx="2128" cy="2685"/>
          </a:xfrm>
        </p:grpSpPr>
        <p:sp>
          <p:nvSpPr>
            <p:cNvPr id="21572" name="Rectangle 59"/>
            <p:cNvSpPr>
              <a:spLocks noChangeArrowheads="1"/>
            </p:cNvSpPr>
            <p:nvPr/>
          </p:nvSpPr>
          <p:spPr bwMode="auto">
            <a:xfrm>
              <a:off x="3247" y="1236"/>
              <a:ext cx="149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AU" sz="2000" b="1">
                  <a:solidFill>
                    <a:srgbClr val="000000"/>
                  </a:solidFill>
                </a:rPr>
                <a:t>On the Mixing Plant</a:t>
              </a:r>
              <a:endParaRPr lang="en-AU" b="1"/>
            </a:p>
          </p:txBody>
        </p:sp>
        <p:sp>
          <p:nvSpPr>
            <p:cNvPr id="21573" name="Rectangle 60"/>
            <p:cNvSpPr>
              <a:spLocks noChangeArrowheads="1"/>
            </p:cNvSpPr>
            <p:nvPr/>
          </p:nvSpPr>
          <p:spPr bwMode="auto">
            <a:xfrm>
              <a:off x="3254" y="1504"/>
              <a:ext cx="718" cy="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r>
                <a:rPr lang="en-AU" sz="1900" b="1">
                  <a:solidFill>
                    <a:srgbClr val="FF3300"/>
                  </a:solidFill>
                </a:rPr>
                <a:t>20 kg CO</a:t>
              </a:r>
              <a:r>
                <a:rPr lang="en-AU" sz="1900" b="1" baseline="-25000">
                  <a:solidFill>
                    <a:srgbClr val="FF3300"/>
                  </a:solidFill>
                </a:rPr>
                <a:t>2</a:t>
              </a:r>
              <a:endParaRPr lang="en-AU" sz="2400" b="1" baseline="-25000">
                <a:solidFill>
                  <a:srgbClr val="FF3300"/>
                </a:solidFill>
                <a:latin typeface="Times New Roman" pitchFamily="18" charset="0"/>
              </a:endParaRPr>
            </a:p>
          </p:txBody>
        </p:sp>
        <p:pic>
          <p:nvPicPr>
            <p:cNvPr id="21574" name="Picture 6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0" y="3544"/>
              <a:ext cx="474"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5" name="Rectangle 62"/>
            <p:cNvSpPr>
              <a:spLocks noChangeArrowheads="1"/>
            </p:cNvSpPr>
            <p:nvPr/>
          </p:nvSpPr>
          <p:spPr bwMode="auto">
            <a:xfrm>
              <a:off x="3270" y="3544"/>
              <a:ext cx="474" cy="164"/>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21576"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76" y="3664"/>
              <a:ext cx="475"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77" name="Rectangle 64"/>
            <p:cNvSpPr>
              <a:spLocks noChangeArrowheads="1"/>
            </p:cNvSpPr>
            <p:nvPr/>
          </p:nvSpPr>
          <p:spPr bwMode="auto">
            <a:xfrm>
              <a:off x="4076" y="3664"/>
              <a:ext cx="475" cy="44"/>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pic>
          <p:nvPicPr>
            <p:cNvPr id="21578" name="Picture 6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3400"/>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79" name="Picture 6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3092"/>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0" name="Picture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2784"/>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1" name="Picture 6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2476"/>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2" name="Picture 6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2168"/>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3" name="Picture 7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1860"/>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4" name="Picture 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1552"/>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5" name="Picture 7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4" y="1244"/>
              <a:ext cx="474"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86" name="Picture 7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84" y="1171"/>
              <a:ext cx="474"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87" name="Rectangle 74"/>
            <p:cNvSpPr>
              <a:spLocks noChangeArrowheads="1"/>
            </p:cNvSpPr>
            <p:nvPr/>
          </p:nvSpPr>
          <p:spPr bwMode="auto">
            <a:xfrm>
              <a:off x="4884" y="1171"/>
              <a:ext cx="474" cy="2537"/>
            </a:xfrm>
            <a:prstGeom prst="rect">
              <a:avLst/>
            </a:prstGeom>
            <a:noFill/>
            <a:ln w="349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21588" name="Rectangle 75"/>
            <p:cNvSpPr>
              <a:spLocks noChangeArrowheads="1"/>
            </p:cNvSpPr>
            <p:nvPr/>
          </p:nvSpPr>
          <p:spPr bwMode="auto">
            <a:xfrm>
              <a:off x="3230" y="1023"/>
              <a:ext cx="1362"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1" hangingPunct="1"/>
              <a:r>
                <a:rPr lang="en-AU" sz="2100" b="1">
                  <a:solidFill>
                    <a:srgbClr val="FF3300"/>
                  </a:solidFill>
                </a:rPr>
                <a:t>Direct Emissions</a:t>
              </a:r>
              <a:endParaRPr lang="en-AU" sz="2800">
                <a:solidFill>
                  <a:srgbClr val="FF3300"/>
                </a:solidFill>
                <a:latin typeface="Times New Roman" pitchFamily="18" charset="0"/>
              </a:endParaRPr>
            </a:p>
          </p:txBody>
        </p:sp>
      </p:grpSp>
      <p:grpSp>
        <p:nvGrpSpPr>
          <p:cNvPr id="1018956" name="Group 76"/>
          <p:cNvGrpSpPr>
            <a:grpSpLocks/>
          </p:cNvGrpSpPr>
          <p:nvPr/>
        </p:nvGrpSpPr>
        <p:grpSpPr bwMode="auto">
          <a:xfrm>
            <a:off x="1384300" y="3444875"/>
            <a:ext cx="7550150" cy="1119188"/>
            <a:chOff x="872" y="2170"/>
            <a:chExt cx="4577" cy="705"/>
          </a:xfrm>
        </p:grpSpPr>
        <p:sp>
          <p:nvSpPr>
            <p:cNvPr id="21570" name="Text Box 77"/>
            <p:cNvSpPr txBox="1">
              <a:spLocks noChangeArrowheads="1"/>
            </p:cNvSpPr>
            <p:nvPr/>
          </p:nvSpPr>
          <p:spPr bwMode="auto">
            <a:xfrm rot="-2070512">
              <a:off x="872" y="2357"/>
              <a:ext cx="1272" cy="518"/>
            </a:xfrm>
            <a:prstGeom prst="rect">
              <a:avLst/>
            </a:prstGeom>
            <a:solidFill>
              <a:schemeClr val="bg1">
                <a:alpha val="78822"/>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de-CH" sz="2400" b="1">
                  <a:solidFill>
                    <a:srgbClr val="69941A"/>
                  </a:solidFill>
                </a:rPr>
                <a:t>Asphalt-</a:t>
              </a:r>
              <a:br>
                <a:rPr lang="de-CH" sz="2400" b="1">
                  <a:solidFill>
                    <a:srgbClr val="69941A"/>
                  </a:solidFill>
                </a:rPr>
              </a:br>
              <a:r>
                <a:rPr lang="de-CH" sz="2400" b="1">
                  <a:solidFill>
                    <a:srgbClr val="69941A"/>
                  </a:solidFill>
                </a:rPr>
                <a:t>Recycling</a:t>
              </a:r>
            </a:p>
          </p:txBody>
        </p:sp>
        <p:sp>
          <p:nvSpPr>
            <p:cNvPr id="21571" name="Text Box 78"/>
            <p:cNvSpPr txBox="1">
              <a:spLocks noChangeArrowheads="1"/>
            </p:cNvSpPr>
            <p:nvPr/>
          </p:nvSpPr>
          <p:spPr bwMode="auto">
            <a:xfrm rot="-2070512">
              <a:off x="3123" y="2170"/>
              <a:ext cx="2326" cy="518"/>
            </a:xfrm>
            <a:prstGeom prst="rect">
              <a:avLst/>
            </a:prstGeom>
            <a:solidFill>
              <a:schemeClr val="bg1">
                <a:alpha val="7882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AU" sz="2400" b="1">
                  <a:solidFill>
                    <a:srgbClr val="69941A"/>
                  </a:solidFill>
                </a:rPr>
                <a:t>Lower mixing Temp.</a:t>
              </a:r>
            </a:p>
            <a:p>
              <a:pPr algn="ctr" eaLnBrk="1" hangingPunct="1"/>
              <a:r>
                <a:rPr lang="en-AU" sz="2400" b="1">
                  <a:solidFill>
                    <a:srgbClr val="69941A"/>
                  </a:solidFill>
                </a:rPr>
                <a:t>Less moisture content</a:t>
              </a:r>
            </a:p>
          </p:txBody>
        </p:sp>
      </p:grpSp>
      <p:grpSp>
        <p:nvGrpSpPr>
          <p:cNvPr id="1018959" name="Group 79"/>
          <p:cNvGrpSpPr>
            <a:grpSpLocks/>
          </p:cNvGrpSpPr>
          <p:nvPr/>
        </p:nvGrpSpPr>
        <p:grpSpPr bwMode="auto">
          <a:xfrm>
            <a:off x="4283075" y="2625725"/>
            <a:ext cx="1317625" cy="1039813"/>
            <a:chOff x="2609" y="1970"/>
            <a:chExt cx="1000" cy="681"/>
          </a:xfrm>
          <a:solidFill>
            <a:schemeClr val="bg1"/>
          </a:solidFill>
        </p:grpSpPr>
        <p:sp>
          <p:nvSpPr>
            <p:cNvPr id="21568" name="Oval 80"/>
            <p:cNvSpPr>
              <a:spLocks noChangeArrowheads="1"/>
            </p:cNvSpPr>
            <p:nvPr/>
          </p:nvSpPr>
          <p:spPr bwMode="auto">
            <a:xfrm>
              <a:off x="2609" y="1975"/>
              <a:ext cx="1000" cy="676"/>
            </a:xfrm>
            <a:prstGeom prst="ellipse">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1569" name="Text Box 81"/>
            <p:cNvSpPr txBox="1">
              <a:spLocks noChangeArrowheads="1"/>
            </p:cNvSpPr>
            <p:nvPr/>
          </p:nvSpPr>
          <p:spPr bwMode="auto">
            <a:xfrm>
              <a:off x="2779" y="1970"/>
              <a:ext cx="677" cy="60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b="1">
                  <a:solidFill>
                    <a:srgbClr val="FF0000"/>
                  </a:solidFill>
                </a:rPr>
                <a:t>Total</a:t>
              </a:r>
              <a:br>
                <a:rPr lang="de-CH" b="1">
                  <a:solidFill>
                    <a:srgbClr val="FF0000"/>
                  </a:solidFill>
                </a:rPr>
              </a:br>
              <a:r>
                <a:rPr lang="de-CH" b="1">
                  <a:solidFill>
                    <a:srgbClr val="FF0000"/>
                  </a:solidFill>
                </a:rPr>
                <a:t>50 kg CO</a:t>
              </a:r>
              <a:r>
                <a:rPr lang="de-CH" b="1" baseline="-25000">
                  <a:solidFill>
                    <a:srgbClr val="FF0000"/>
                  </a:solidFill>
                </a:rPr>
                <a:t>2</a:t>
              </a:r>
            </a:p>
          </p:txBody>
        </p:sp>
      </p:grpSp>
    </p:spTree>
    <p:extLst>
      <p:ext uri="{BB962C8B-B14F-4D97-AF65-F5344CB8AC3E}">
        <p14:creationId xmlns:p14="http://schemas.microsoft.com/office/powerpoint/2010/main" val="13061159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189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895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18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07DF8BE-56D5-4251-96FF-ECA06B205758}" type="datetime1">
              <a:rPr lang="en-US" smtClean="0"/>
              <a:t>3/5/2015</a:t>
            </a:fld>
            <a:endParaRPr lang="en-US" smtClean="0"/>
          </a:p>
        </p:txBody>
      </p:sp>
      <p:sp>
        <p:nvSpPr>
          <p:cNvPr id="27651"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mtClean="0"/>
              <a:t>Low Temperature Asphalt</a:t>
            </a:r>
          </a:p>
        </p:txBody>
      </p:sp>
      <p:sp>
        <p:nvSpPr>
          <p:cNvPr id="27652"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CA65D4-287C-4AF5-83C0-2D45B27873EC}" type="slidenum">
              <a:rPr lang="en-US" smtClean="0"/>
              <a:pPr/>
              <a:t>4</a:t>
            </a:fld>
            <a:endParaRPr lang="en-US" smtClean="0"/>
          </a:p>
        </p:txBody>
      </p:sp>
      <p:sp>
        <p:nvSpPr>
          <p:cNvPr id="27653" name="Line 2"/>
          <p:cNvSpPr>
            <a:spLocks noChangeShapeType="1"/>
          </p:cNvSpPr>
          <p:nvPr/>
        </p:nvSpPr>
        <p:spPr bwMode="auto">
          <a:xfrm>
            <a:off x="879475" y="4997450"/>
            <a:ext cx="7086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54" name="Group 3"/>
          <p:cNvGrpSpPr>
            <a:grpSpLocks/>
          </p:cNvGrpSpPr>
          <p:nvPr/>
        </p:nvGrpSpPr>
        <p:grpSpPr bwMode="auto">
          <a:xfrm>
            <a:off x="685800" y="4997450"/>
            <a:ext cx="482600" cy="482600"/>
            <a:chOff x="1503" y="2488"/>
            <a:chExt cx="326" cy="304"/>
          </a:xfrm>
        </p:grpSpPr>
        <p:sp>
          <p:nvSpPr>
            <p:cNvPr id="27758" name="Line 4"/>
            <p:cNvSpPr>
              <a:spLocks noChangeShapeType="1"/>
            </p:cNvSpPr>
            <p:nvPr/>
          </p:nvSpPr>
          <p:spPr bwMode="auto">
            <a:xfrm>
              <a:off x="1665" y="248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59" name="Text Box 5"/>
            <p:cNvSpPr txBox="1">
              <a:spLocks noChangeArrowheads="1"/>
            </p:cNvSpPr>
            <p:nvPr/>
          </p:nvSpPr>
          <p:spPr bwMode="auto">
            <a:xfrm>
              <a:off x="1503" y="2600"/>
              <a:ext cx="32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0°C</a:t>
              </a:r>
            </a:p>
          </p:txBody>
        </p:sp>
      </p:grpSp>
      <p:grpSp>
        <p:nvGrpSpPr>
          <p:cNvPr id="27655" name="Group 6"/>
          <p:cNvGrpSpPr>
            <a:grpSpLocks/>
          </p:cNvGrpSpPr>
          <p:nvPr/>
        </p:nvGrpSpPr>
        <p:grpSpPr bwMode="auto">
          <a:xfrm>
            <a:off x="2151063" y="4997450"/>
            <a:ext cx="579437" cy="482600"/>
            <a:chOff x="1470" y="2488"/>
            <a:chExt cx="393" cy="304"/>
          </a:xfrm>
        </p:grpSpPr>
        <p:sp>
          <p:nvSpPr>
            <p:cNvPr id="27756" name="Line 7"/>
            <p:cNvSpPr>
              <a:spLocks noChangeShapeType="1"/>
            </p:cNvSpPr>
            <p:nvPr/>
          </p:nvSpPr>
          <p:spPr bwMode="auto">
            <a:xfrm>
              <a:off x="1665" y="248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57" name="Text Box 8"/>
            <p:cNvSpPr txBox="1">
              <a:spLocks noChangeArrowheads="1"/>
            </p:cNvSpPr>
            <p:nvPr/>
          </p:nvSpPr>
          <p:spPr bwMode="auto">
            <a:xfrm>
              <a:off x="1470" y="2600"/>
              <a:ext cx="39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50°C</a:t>
              </a:r>
            </a:p>
          </p:txBody>
        </p:sp>
      </p:grpSp>
      <p:grpSp>
        <p:nvGrpSpPr>
          <p:cNvPr id="27656" name="Group 9"/>
          <p:cNvGrpSpPr>
            <a:grpSpLocks/>
          </p:cNvGrpSpPr>
          <p:nvPr/>
        </p:nvGrpSpPr>
        <p:grpSpPr bwMode="auto">
          <a:xfrm>
            <a:off x="3806825" y="4997450"/>
            <a:ext cx="677863" cy="482600"/>
            <a:chOff x="1436" y="2488"/>
            <a:chExt cx="459" cy="304"/>
          </a:xfrm>
        </p:grpSpPr>
        <p:sp>
          <p:nvSpPr>
            <p:cNvPr id="27754" name="Line 10"/>
            <p:cNvSpPr>
              <a:spLocks noChangeShapeType="1"/>
            </p:cNvSpPr>
            <p:nvPr/>
          </p:nvSpPr>
          <p:spPr bwMode="auto">
            <a:xfrm>
              <a:off x="1665" y="248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55" name="Text Box 11"/>
            <p:cNvSpPr txBox="1">
              <a:spLocks noChangeArrowheads="1"/>
            </p:cNvSpPr>
            <p:nvPr/>
          </p:nvSpPr>
          <p:spPr bwMode="auto">
            <a:xfrm>
              <a:off x="1436" y="2600"/>
              <a:ext cx="4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100°C</a:t>
              </a:r>
            </a:p>
          </p:txBody>
        </p:sp>
      </p:grpSp>
      <p:grpSp>
        <p:nvGrpSpPr>
          <p:cNvPr id="27657" name="Group 12"/>
          <p:cNvGrpSpPr>
            <a:grpSpLocks/>
          </p:cNvGrpSpPr>
          <p:nvPr/>
        </p:nvGrpSpPr>
        <p:grpSpPr bwMode="auto">
          <a:xfrm>
            <a:off x="5559425" y="4997450"/>
            <a:ext cx="679450" cy="482600"/>
            <a:chOff x="1436" y="2488"/>
            <a:chExt cx="460" cy="304"/>
          </a:xfrm>
        </p:grpSpPr>
        <p:sp>
          <p:nvSpPr>
            <p:cNvPr id="27752" name="Line 13"/>
            <p:cNvSpPr>
              <a:spLocks noChangeShapeType="1"/>
            </p:cNvSpPr>
            <p:nvPr/>
          </p:nvSpPr>
          <p:spPr bwMode="auto">
            <a:xfrm>
              <a:off x="1665" y="248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53" name="Text Box 14"/>
            <p:cNvSpPr txBox="1">
              <a:spLocks noChangeArrowheads="1"/>
            </p:cNvSpPr>
            <p:nvPr/>
          </p:nvSpPr>
          <p:spPr bwMode="auto">
            <a:xfrm>
              <a:off x="1436" y="2600"/>
              <a:ext cx="46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150°C</a:t>
              </a:r>
            </a:p>
          </p:txBody>
        </p:sp>
      </p:grpSp>
      <p:grpSp>
        <p:nvGrpSpPr>
          <p:cNvPr id="27658" name="Group 15"/>
          <p:cNvGrpSpPr>
            <a:grpSpLocks/>
          </p:cNvGrpSpPr>
          <p:nvPr/>
        </p:nvGrpSpPr>
        <p:grpSpPr bwMode="auto">
          <a:xfrm>
            <a:off x="7312025" y="5073650"/>
            <a:ext cx="677863" cy="482600"/>
            <a:chOff x="1436" y="2488"/>
            <a:chExt cx="459" cy="304"/>
          </a:xfrm>
        </p:grpSpPr>
        <p:sp>
          <p:nvSpPr>
            <p:cNvPr id="27750" name="Line 16"/>
            <p:cNvSpPr>
              <a:spLocks noChangeShapeType="1"/>
            </p:cNvSpPr>
            <p:nvPr/>
          </p:nvSpPr>
          <p:spPr bwMode="auto">
            <a:xfrm>
              <a:off x="1665" y="2488"/>
              <a:ext cx="0"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51" name="Text Box 17"/>
            <p:cNvSpPr txBox="1">
              <a:spLocks noChangeArrowheads="1"/>
            </p:cNvSpPr>
            <p:nvPr/>
          </p:nvSpPr>
          <p:spPr bwMode="auto">
            <a:xfrm>
              <a:off x="1436" y="2600"/>
              <a:ext cx="45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400"/>
                <a:t>200°C</a:t>
              </a:r>
            </a:p>
          </p:txBody>
        </p:sp>
      </p:grpSp>
      <p:sp>
        <p:nvSpPr>
          <p:cNvPr id="27659" name="Freeform 18"/>
          <p:cNvSpPr>
            <a:spLocks/>
          </p:cNvSpPr>
          <p:nvPr/>
        </p:nvSpPr>
        <p:spPr bwMode="auto">
          <a:xfrm>
            <a:off x="1493838" y="3167063"/>
            <a:ext cx="2652712" cy="1830387"/>
          </a:xfrm>
          <a:custGeom>
            <a:avLst/>
            <a:gdLst>
              <a:gd name="T0" fmla="*/ 2147483647 w 1671"/>
              <a:gd name="T1" fmla="*/ 2147483647 h 1153"/>
              <a:gd name="T2" fmla="*/ 2147483647 w 1671"/>
              <a:gd name="T3" fmla="*/ 2147483647 h 1153"/>
              <a:gd name="T4" fmla="*/ 2147483647 w 1671"/>
              <a:gd name="T5" fmla="*/ 0 h 1153"/>
              <a:gd name="T6" fmla="*/ 2147483647 w 1671"/>
              <a:gd name="T7" fmla="*/ 2147483647 h 1153"/>
              <a:gd name="T8" fmla="*/ 0 w 1671"/>
              <a:gd name="T9" fmla="*/ 2147483647 h 1153"/>
              <a:gd name="T10" fmla="*/ 2147483647 w 1671"/>
              <a:gd name="T11" fmla="*/ 2147483647 h 115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71" h="1153">
                <a:moveTo>
                  <a:pt x="590" y="838"/>
                </a:moveTo>
                <a:lnTo>
                  <a:pt x="1185" y="493"/>
                </a:lnTo>
                <a:lnTo>
                  <a:pt x="1671" y="0"/>
                </a:lnTo>
                <a:lnTo>
                  <a:pt x="1669" y="1153"/>
                </a:lnTo>
                <a:lnTo>
                  <a:pt x="0" y="1151"/>
                </a:lnTo>
                <a:lnTo>
                  <a:pt x="590" y="838"/>
                </a:lnTo>
                <a:close/>
              </a:path>
            </a:pathLst>
          </a:custGeom>
          <a:solidFill>
            <a:srgbClr val="FCFF8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0" name="Freeform 19"/>
          <p:cNvSpPr>
            <a:spLocks/>
          </p:cNvSpPr>
          <p:nvPr/>
        </p:nvSpPr>
        <p:spPr bwMode="auto">
          <a:xfrm>
            <a:off x="5886450" y="1941513"/>
            <a:ext cx="1746250" cy="3055937"/>
          </a:xfrm>
          <a:custGeom>
            <a:avLst/>
            <a:gdLst>
              <a:gd name="T0" fmla="*/ 0 w 1183"/>
              <a:gd name="T1" fmla="*/ 2147483647 h 1925"/>
              <a:gd name="T2" fmla="*/ 2147483647 w 1183"/>
              <a:gd name="T3" fmla="*/ 0 h 1925"/>
              <a:gd name="T4" fmla="*/ 2147483647 w 1183"/>
              <a:gd name="T5" fmla="*/ 2147483647 h 1925"/>
              <a:gd name="T6" fmla="*/ 2147483647 w 1183"/>
              <a:gd name="T7" fmla="*/ 2147483647 h 1925"/>
              <a:gd name="T8" fmla="*/ 0 w 1183"/>
              <a:gd name="T9" fmla="*/ 2147483647 h 19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3" h="1925">
                <a:moveTo>
                  <a:pt x="0" y="400"/>
                </a:moveTo>
                <a:lnTo>
                  <a:pt x="1183" y="0"/>
                </a:lnTo>
                <a:lnTo>
                  <a:pt x="1183" y="1925"/>
                </a:lnTo>
                <a:lnTo>
                  <a:pt x="2" y="1925"/>
                </a:lnTo>
                <a:lnTo>
                  <a:pt x="0" y="400"/>
                </a:lnTo>
                <a:close/>
              </a:path>
            </a:pathLst>
          </a:custGeom>
          <a:solidFill>
            <a:srgbClr val="FF33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1" name="Freeform 20"/>
          <p:cNvSpPr>
            <a:spLocks/>
          </p:cNvSpPr>
          <p:nvPr/>
        </p:nvSpPr>
        <p:spPr bwMode="auto">
          <a:xfrm>
            <a:off x="4144963" y="2559050"/>
            <a:ext cx="1751012" cy="2438400"/>
          </a:xfrm>
          <a:custGeom>
            <a:avLst/>
            <a:gdLst>
              <a:gd name="T0" fmla="*/ 2147483647 w 1186"/>
              <a:gd name="T1" fmla="*/ 2147483647 h 1536"/>
              <a:gd name="T2" fmla="*/ 2147483647 w 1186"/>
              <a:gd name="T3" fmla="*/ 0 h 1536"/>
              <a:gd name="T4" fmla="*/ 2147483647 w 1186"/>
              <a:gd name="T5" fmla="*/ 2147483647 h 1536"/>
              <a:gd name="T6" fmla="*/ 0 w 1186"/>
              <a:gd name="T7" fmla="*/ 2147483647 h 1536"/>
              <a:gd name="T8" fmla="*/ 2147483647 w 1186"/>
              <a:gd name="T9" fmla="*/ 2147483647 h 15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6" h="1536">
                <a:moveTo>
                  <a:pt x="3" y="400"/>
                </a:moveTo>
                <a:lnTo>
                  <a:pt x="1186" y="0"/>
                </a:lnTo>
                <a:lnTo>
                  <a:pt x="1184" y="1536"/>
                </a:lnTo>
                <a:lnTo>
                  <a:pt x="0" y="1536"/>
                </a:lnTo>
                <a:lnTo>
                  <a:pt x="3" y="400"/>
                </a:lnTo>
                <a:close/>
              </a:path>
            </a:pathLst>
          </a:custGeom>
          <a:solidFill>
            <a:srgbClr val="FFBE89"/>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2" name="Text Box 21"/>
          <p:cNvSpPr txBox="1">
            <a:spLocks noChangeArrowheads="1"/>
          </p:cNvSpPr>
          <p:nvPr/>
        </p:nvSpPr>
        <p:spPr bwMode="auto">
          <a:xfrm>
            <a:off x="2479810" y="3303588"/>
            <a:ext cx="956993" cy="49244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Heating &amp;</a:t>
            </a:r>
            <a:br>
              <a:rPr lang="en-US" sz="1600" b="1"/>
            </a:br>
            <a:r>
              <a:rPr lang="en-US" sz="1600" b="1"/>
              <a:t>Drying</a:t>
            </a:r>
          </a:p>
        </p:txBody>
      </p:sp>
      <p:sp>
        <p:nvSpPr>
          <p:cNvPr id="27663" name="Text Box 22"/>
          <p:cNvSpPr txBox="1">
            <a:spLocks noChangeArrowheads="1"/>
          </p:cNvSpPr>
          <p:nvPr/>
        </p:nvSpPr>
        <p:spPr bwMode="auto">
          <a:xfrm rot="-1094066">
            <a:off x="4865227" y="2356565"/>
            <a:ext cx="75180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Heating</a:t>
            </a:r>
          </a:p>
        </p:txBody>
      </p:sp>
      <p:sp>
        <p:nvSpPr>
          <p:cNvPr id="27664" name="Line 23"/>
          <p:cNvSpPr>
            <a:spLocks noChangeShapeType="1"/>
          </p:cNvSpPr>
          <p:nvPr/>
        </p:nvSpPr>
        <p:spPr bwMode="auto">
          <a:xfrm flipV="1">
            <a:off x="4144963" y="1924050"/>
            <a:ext cx="3497262" cy="1246188"/>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65" name="Text Box 24"/>
          <p:cNvSpPr txBox="1">
            <a:spLocks noChangeArrowheads="1"/>
          </p:cNvSpPr>
          <p:nvPr/>
        </p:nvSpPr>
        <p:spPr bwMode="auto">
          <a:xfrm rot="-5400000">
            <a:off x="-396579" y="3067686"/>
            <a:ext cx="2072683"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b="1"/>
              <a:t>Energy Consumption</a:t>
            </a:r>
            <a:r>
              <a:rPr lang="en-US" sz="1600"/>
              <a:t/>
            </a:r>
            <a:br>
              <a:rPr lang="en-US" sz="1600"/>
            </a:br>
            <a:r>
              <a:rPr lang="en-US" sz="1600"/>
              <a:t>per ton asphalt</a:t>
            </a:r>
          </a:p>
        </p:txBody>
      </p:sp>
      <p:sp>
        <p:nvSpPr>
          <p:cNvPr id="27666" name="Text Box 25"/>
          <p:cNvSpPr txBox="1">
            <a:spLocks noChangeArrowheads="1"/>
          </p:cNvSpPr>
          <p:nvPr/>
        </p:nvSpPr>
        <p:spPr bwMode="auto">
          <a:xfrm>
            <a:off x="984250" y="5516563"/>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Cold</a:t>
            </a:r>
            <a:br>
              <a:rPr lang="en-US"/>
            </a:br>
            <a:r>
              <a:rPr lang="en-US"/>
              <a:t>Asphalt</a:t>
            </a:r>
          </a:p>
        </p:txBody>
      </p:sp>
      <p:sp>
        <p:nvSpPr>
          <p:cNvPr id="27667" name="Text Box 26"/>
          <p:cNvSpPr txBox="1">
            <a:spLocks noChangeArrowheads="1"/>
          </p:cNvSpPr>
          <p:nvPr/>
        </p:nvSpPr>
        <p:spPr bwMode="auto">
          <a:xfrm>
            <a:off x="1501775" y="5516563"/>
            <a:ext cx="2643188"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Half Warm</a:t>
            </a:r>
            <a:br>
              <a:rPr lang="en-US"/>
            </a:br>
            <a:r>
              <a:rPr lang="en-US"/>
              <a:t>Asphalt</a:t>
            </a:r>
          </a:p>
        </p:txBody>
      </p:sp>
      <p:sp>
        <p:nvSpPr>
          <p:cNvPr id="27668" name="Text Box 27"/>
          <p:cNvSpPr txBox="1">
            <a:spLocks noChangeArrowheads="1"/>
          </p:cNvSpPr>
          <p:nvPr/>
        </p:nvSpPr>
        <p:spPr bwMode="auto">
          <a:xfrm>
            <a:off x="4641850" y="5514975"/>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Warm</a:t>
            </a:r>
            <a:br>
              <a:rPr lang="en-US"/>
            </a:br>
            <a:r>
              <a:rPr lang="en-US"/>
              <a:t>Asphalt</a:t>
            </a:r>
          </a:p>
        </p:txBody>
      </p:sp>
      <p:sp>
        <p:nvSpPr>
          <p:cNvPr id="27669" name="Text Box 28"/>
          <p:cNvSpPr txBox="1">
            <a:spLocks noChangeArrowheads="1"/>
          </p:cNvSpPr>
          <p:nvPr/>
        </p:nvSpPr>
        <p:spPr bwMode="auto">
          <a:xfrm>
            <a:off x="6383338" y="5514975"/>
            <a:ext cx="7620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Hot</a:t>
            </a:r>
          </a:p>
          <a:p>
            <a:pPr algn="ctr" eaLnBrk="1" hangingPunct="1"/>
            <a:r>
              <a:rPr lang="en-US"/>
              <a:t>Asphalt</a:t>
            </a:r>
          </a:p>
        </p:txBody>
      </p:sp>
      <p:sp>
        <p:nvSpPr>
          <p:cNvPr id="27670" name="AutoShape 29"/>
          <p:cNvSpPr>
            <a:spLocks noChangeArrowheads="1"/>
          </p:cNvSpPr>
          <p:nvPr/>
        </p:nvSpPr>
        <p:spPr bwMode="auto">
          <a:xfrm flipH="1">
            <a:off x="2389188" y="6115050"/>
            <a:ext cx="5280025" cy="366713"/>
          </a:xfrm>
          <a:prstGeom prst="homePlate">
            <a:avLst>
              <a:gd name="adj" fmla="val 83723"/>
            </a:avLst>
          </a:prstGeom>
          <a:solidFill>
            <a:srgbClr val="FCFF8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b="1"/>
              <a:t>Technology Trend = Lower Temperatures</a:t>
            </a:r>
          </a:p>
        </p:txBody>
      </p:sp>
      <p:grpSp>
        <p:nvGrpSpPr>
          <p:cNvPr id="27671" name="Group 30"/>
          <p:cNvGrpSpPr>
            <a:grpSpLocks/>
          </p:cNvGrpSpPr>
          <p:nvPr/>
        </p:nvGrpSpPr>
        <p:grpSpPr bwMode="auto">
          <a:xfrm>
            <a:off x="1149350" y="4268788"/>
            <a:ext cx="222250" cy="619125"/>
            <a:chOff x="1000" y="2557"/>
            <a:chExt cx="150" cy="390"/>
          </a:xfrm>
        </p:grpSpPr>
        <p:sp>
          <p:nvSpPr>
            <p:cNvPr id="27709" name="AutoShape 31"/>
            <p:cNvSpPr>
              <a:spLocks noChangeAspect="1" noChangeArrowheads="1" noTextEdit="1"/>
            </p:cNvSpPr>
            <p:nvPr/>
          </p:nvSpPr>
          <p:spPr bwMode="auto">
            <a:xfrm>
              <a:off x="1000" y="2557"/>
              <a:ext cx="1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sp>
          <p:nvSpPr>
            <p:cNvPr id="27710" name="Rectangle 32"/>
            <p:cNvSpPr>
              <a:spLocks noChangeArrowheads="1"/>
            </p:cNvSpPr>
            <p:nvPr/>
          </p:nvSpPr>
          <p:spPr bwMode="auto">
            <a:xfrm>
              <a:off x="1049"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11" name="Oval 33"/>
            <p:cNvSpPr>
              <a:spLocks noChangeArrowheads="1"/>
            </p:cNvSpPr>
            <p:nvPr/>
          </p:nvSpPr>
          <p:spPr bwMode="auto">
            <a:xfrm>
              <a:off x="1032" y="2828"/>
              <a:ext cx="114" cy="115"/>
            </a:xfrm>
            <a:prstGeom prst="ellipse">
              <a:avLst/>
            </a:prstGeom>
            <a:solidFill>
              <a:srgbClr val="808080"/>
            </a:solidFill>
            <a:ln w="0">
              <a:solidFill>
                <a:srgbClr val="000000"/>
              </a:solidFill>
              <a:round/>
              <a:headEnd/>
              <a:tailEnd/>
            </a:ln>
          </p:spPr>
          <p:txBody>
            <a:bodyPr/>
            <a:lstStyle/>
            <a:p>
              <a:endParaRPr lang="de-DE"/>
            </a:p>
          </p:txBody>
        </p:sp>
        <p:sp>
          <p:nvSpPr>
            <p:cNvPr id="27712" name="Oval 34"/>
            <p:cNvSpPr>
              <a:spLocks noChangeArrowheads="1"/>
            </p:cNvSpPr>
            <p:nvPr/>
          </p:nvSpPr>
          <p:spPr bwMode="auto">
            <a:xfrm>
              <a:off x="1042" y="2838"/>
              <a:ext cx="94" cy="95"/>
            </a:xfrm>
            <a:prstGeom prst="ellipse">
              <a:avLst/>
            </a:prstGeom>
            <a:solidFill>
              <a:srgbClr val="FFFFFF"/>
            </a:solidFill>
            <a:ln w="0">
              <a:solidFill>
                <a:srgbClr val="000000"/>
              </a:solidFill>
              <a:round/>
              <a:headEnd/>
              <a:tailEnd/>
            </a:ln>
          </p:spPr>
          <p:txBody>
            <a:bodyPr/>
            <a:lstStyle/>
            <a:p>
              <a:endParaRPr lang="de-DE"/>
            </a:p>
          </p:txBody>
        </p:sp>
        <p:sp>
          <p:nvSpPr>
            <p:cNvPr id="27713" name="Rectangle 35"/>
            <p:cNvSpPr>
              <a:spLocks noChangeArrowheads="1"/>
            </p:cNvSpPr>
            <p:nvPr/>
          </p:nvSpPr>
          <p:spPr bwMode="auto">
            <a:xfrm>
              <a:off x="1060"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14" name="Oval 36"/>
            <p:cNvSpPr>
              <a:spLocks noChangeArrowheads="1"/>
            </p:cNvSpPr>
            <p:nvPr/>
          </p:nvSpPr>
          <p:spPr bwMode="auto">
            <a:xfrm>
              <a:off x="1050" y="2848"/>
              <a:ext cx="78" cy="77"/>
            </a:xfrm>
            <a:prstGeom prst="ellipse">
              <a:avLst/>
            </a:prstGeom>
            <a:solidFill>
              <a:srgbClr val="FA0000"/>
            </a:solidFill>
            <a:ln w="0">
              <a:solidFill>
                <a:srgbClr val="000000"/>
              </a:solidFill>
              <a:round/>
              <a:headEnd/>
              <a:tailEnd/>
            </a:ln>
          </p:spPr>
          <p:txBody>
            <a:bodyPr/>
            <a:lstStyle/>
            <a:p>
              <a:endParaRPr lang="de-DE"/>
            </a:p>
          </p:txBody>
        </p:sp>
        <p:sp>
          <p:nvSpPr>
            <p:cNvPr id="27715" name="Rectangle 37"/>
            <p:cNvSpPr>
              <a:spLocks noChangeArrowheads="1"/>
            </p:cNvSpPr>
            <p:nvPr/>
          </p:nvSpPr>
          <p:spPr bwMode="auto">
            <a:xfrm>
              <a:off x="1070" y="2790"/>
              <a:ext cx="39" cy="91"/>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nvGrpSpPr>
            <p:cNvPr id="27716" name="Group 38"/>
            <p:cNvGrpSpPr>
              <a:grpSpLocks/>
            </p:cNvGrpSpPr>
            <p:nvPr/>
          </p:nvGrpSpPr>
          <p:grpSpPr bwMode="auto">
            <a:xfrm>
              <a:off x="1000" y="2557"/>
              <a:ext cx="37" cy="276"/>
              <a:chOff x="3941" y="2541"/>
              <a:chExt cx="37" cy="276"/>
            </a:xfrm>
          </p:grpSpPr>
          <p:sp>
            <p:nvSpPr>
              <p:cNvPr id="27741" name="Rectangle 39"/>
              <p:cNvSpPr>
                <a:spLocks noChangeArrowheads="1"/>
              </p:cNvSpPr>
              <p:nvPr/>
            </p:nvSpPr>
            <p:spPr bwMode="auto">
              <a:xfrm>
                <a:off x="3941" y="25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2" name="Rectangle 40"/>
              <p:cNvSpPr>
                <a:spLocks noChangeArrowheads="1"/>
              </p:cNvSpPr>
              <p:nvPr/>
            </p:nvSpPr>
            <p:spPr bwMode="auto">
              <a:xfrm>
                <a:off x="3949" y="257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3" name="Rectangle 41"/>
              <p:cNvSpPr>
                <a:spLocks noChangeArrowheads="1"/>
              </p:cNvSpPr>
              <p:nvPr/>
            </p:nvSpPr>
            <p:spPr bwMode="auto">
              <a:xfrm>
                <a:off x="3941" y="2608"/>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4" name="Rectangle 42"/>
              <p:cNvSpPr>
                <a:spLocks noChangeArrowheads="1"/>
              </p:cNvSpPr>
              <p:nvPr/>
            </p:nvSpPr>
            <p:spPr bwMode="auto">
              <a:xfrm>
                <a:off x="3949" y="2641"/>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5" name="Rectangle 43"/>
              <p:cNvSpPr>
                <a:spLocks noChangeArrowheads="1"/>
              </p:cNvSpPr>
              <p:nvPr/>
            </p:nvSpPr>
            <p:spPr bwMode="auto">
              <a:xfrm>
                <a:off x="3941" y="2674"/>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6" name="Rectangle 44"/>
              <p:cNvSpPr>
                <a:spLocks noChangeArrowheads="1"/>
              </p:cNvSpPr>
              <p:nvPr/>
            </p:nvSpPr>
            <p:spPr bwMode="auto">
              <a:xfrm>
                <a:off x="3949" y="2708"/>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7" name="Rectangle 45"/>
              <p:cNvSpPr>
                <a:spLocks noChangeArrowheads="1"/>
              </p:cNvSpPr>
              <p:nvPr/>
            </p:nvSpPr>
            <p:spPr bwMode="auto">
              <a:xfrm>
                <a:off x="3941" y="2808"/>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8" name="Rectangle 46"/>
              <p:cNvSpPr>
                <a:spLocks noChangeArrowheads="1"/>
              </p:cNvSpPr>
              <p:nvPr/>
            </p:nvSpPr>
            <p:spPr bwMode="auto">
              <a:xfrm>
                <a:off x="3949" y="2774"/>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9" name="Rectangle 47"/>
              <p:cNvSpPr>
                <a:spLocks noChangeArrowheads="1"/>
              </p:cNvSpPr>
              <p:nvPr/>
            </p:nvSpPr>
            <p:spPr bwMode="auto">
              <a:xfrm>
                <a:off x="3941" y="27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7717" name="Rectangle 48"/>
            <p:cNvSpPr>
              <a:spLocks noChangeArrowheads="1"/>
            </p:cNvSpPr>
            <p:nvPr/>
          </p:nvSpPr>
          <p:spPr bwMode="auto">
            <a:xfrm>
              <a:off x="1049"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18" name="Oval 49"/>
            <p:cNvSpPr>
              <a:spLocks noChangeArrowheads="1"/>
            </p:cNvSpPr>
            <p:nvPr/>
          </p:nvSpPr>
          <p:spPr bwMode="auto">
            <a:xfrm>
              <a:off x="1032" y="2828"/>
              <a:ext cx="114" cy="115"/>
            </a:xfrm>
            <a:prstGeom prst="ellipse">
              <a:avLst/>
            </a:pr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de-DE"/>
            </a:p>
          </p:txBody>
        </p:sp>
        <p:sp>
          <p:nvSpPr>
            <p:cNvPr id="27719" name="Oval 50"/>
            <p:cNvSpPr>
              <a:spLocks noChangeArrowheads="1"/>
            </p:cNvSpPr>
            <p:nvPr/>
          </p:nvSpPr>
          <p:spPr bwMode="auto">
            <a:xfrm>
              <a:off x="1042" y="2838"/>
              <a:ext cx="94" cy="95"/>
            </a:xfrm>
            <a:prstGeom prst="ellipse">
              <a:avLst/>
            </a:pr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de-DE"/>
            </a:p>
          </p:txBody>
        </p:sp>
        <p:sp>
          <p:nvSpPr>
            <p:cNvPr id="27720" name="Rectangle 51"/>
            <p:cNvSpPr>
              <a:spLocks noChangeArrowheads="1"/>
            </p:cNvSpPr>
            <p:nvPr/>
          </p:nvSpPr>
          <p:spPr bwMode="auto">
            <a:xfrm>
              <a:off x="1060"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1" name="Oval 52"/>
            <p:cNvSpPr>
              <a:spLocks noChangeArrowheads="1"/>
            </p:cNvSpPr>
            <p:nvPr/>
          </p:nvSpPr>
          <p:spPr bwMode="auto">
            <a:xfrm>
              <a:off x="1050" y="2848"/>
              <a:ext cx="78" cy="77"/>
            </a:xfrm>
            <a:prstGeom prst="ellipse">
              <a:avLst/>
            </a:prstGeom>
            <a:solidFill>
              <a:srgbClr val="5B91C8"/>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de-DE"/>
            </a:p>
          </p:txBody>
        </p:sp>
        <p:sp>
          <p:nvSpPr>
            <p:cNvPr id="27722" name="Rectangle 53"/>
            <p:cNvSpPr>
              <a:spLocks noChangeArrowheads="1"/>
            </p:cNvSpPr>
            <p:nvPr/>
          </p:nvSpPr>
          <p:spPr bwMode="auto">
            <a:xfrm>
              <a:off x="1070" y="2831"/>
              <a:ext cx="39" cy="50"/>
            </a:xfrm>
            <a:prstGeom prst="rect">
              <a:avLst/>
            </a:prstGeom>
            <a:solidFill>
              <a:srgbClr val="5B91C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3" name="Rectangle 54"/>
            <p:cNvSpPr>
              <a:spLocks noChangeArrowheads="1"/>
            </p:cNvSpPr>
            <p:nvPr/>
          </p:nvSpPr>
          <p:spPr bwMode="auto">
            <a:xfrm>
              <a:off x="1000"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4" name="Rectangle 55"/>
            <p:cNvSpPr>
              <a:spLocks noChangeArrowheads="1"/>
            </p:cNvSpPr>
            <p:nvPr/>
          </p:nvSpPr>
          <p:spPr bwMode="auto">
            <a:xfrm>
              <a:off x="1008"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5" name="Rectangle 56"/>
            <p:cNvSpPr>
              <a:spLocks noChangeArrowheads="1"/>
            </p:cNvSpPr>
            <p:nvPr/>
          </p:nvSpPr>
          <p:spPr bwMode="auto">
            <a:xfrm>
              <a:off x="1000"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6" name="Rectangle 57"/>
            <p:cNvSpPr>
              <a:spLocks noChangeArrowheads="1"/>
            </p:cNvSpPr>
            <p:nvPr/>
          </p:nvSpPr>
          <p:spPr bwMode="auto">
            <a:xfrm>
              <a:off x="1008"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7" name="Rectangle 58"/>
            <p:cNvSpPr>
              <a:spLocks noChangeArrowheads="1"/>
            </p:cNvSpPr>
            <p:nvPr/>
          </p:nvSpPr>
          <p:spPr bwMode="auto">
            <a:xfrm>
              <a:off x="1000"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8" name="Rectangle 59"/>
            <p:cNvSpPr>
              <a:spLocks noChangeArrowheads="1"/>
            </p:cNvSpPr>
            <p:nvPr/>
          </p:nvSpPr>
          <p:spPr bwMode="auto">
            <a:xfrm>
              <a:off x="1008"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29" name="Rectangle 60"/>
            <p:cNvSpPr>
              <a:spLocks noChangeArrowheads="1"/>
            </p:cNvSpPr>
            <p:nvPr/>
          </p:nvSpPr>
          <p:spPr bwMode="auto">
            <a:xfrm>
              <a:off x="1000"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0" name="Rectangle 61"/>
            <p:cNvSpPr>
              <a:spLocks noChangeArrowheads="1"/>
            </p:cNvSpPr>
            <p:nvPr/>
          </p:nvSpPr>
          <p:spPr bwMode="auto">
            <a:xfrm>
              <a:off x="1008"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1" name="Rectangle 62"/>
            <p:cNvSpPr>
              <a:spLocks noChangeArrowheads="1"/>
            </p:cNvSpPr>
            <p:nvPr/>
          </p:nvSpPr>
          <p:spPr bwMode="auto">
            <a:xfrm>
              <a:off x="1000"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2" name="Rectangle 63"/>
            <p:cNvSpPr>
              <a:spLocks noChangeArrowheads="1"/>
            </p:cNvSpPr>
            <p:nvPr/>
          </p:nvSpPr>
          <p:spPr bwMode="auto">
            <a:xfrm>
              <a:off x="1000"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3" name="Rectangle 64"/>
            <p:cNvSpPr>
              <a:spLocks noChangeArrowheads="1"/>
            </p:cNvSpPr>
            <p:nvPr/>
          </p:nvSpPr>
          <p:spPr bwMode="auto">
            <a:xfrm>
              <a:off x="1008"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4" name="Rectangle 65"/>
            <p:cNvSpPr>
              <a:spLocks noChangeArrowheads="1"/>
            </p:cNvSpPr>
            <p:nvPr/>
          </p:nvSpPr>
          <p:spPr bwMode="auto">
            <a:xfrm>
              <a:off x="1000"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5" name="Rectangle 66"/>
            <p:cNvSpPr>
              <a:spLocks noChangeArrowheads="1"/>
            </p:cNvSpPr>
            <p:nvPr/>
          </p:nvSpPr>
          <p:spPr bwMode="auto">
            <a:xfrm>
              <a:off x="1008"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6" name="Rectangle 67"/>
            <p:cNvSpPr>
              <a:spLocks noChangeArrowheads="1"/>
            </p:cNvSpPr>
            <p:nvPr/>
          </p:nvSpPr>
          <p:spPr bwMode="auto">
            <a:xfrm>
              <a:off x="1000"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7" name="Rectangle 68"/>
            <p:cNvSpPr>
              <a:spLocks noChangeArrowheads="1"/>
            </p:cNvSpPr>
            <p:nvPr/>
          </p:nvSpPr>
          <p:spPr bwMode="auto">
            <a:xfrm>
              <a:off x="1008"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8" name="Rectangle 69"/>
            <p:cNvSpPr>
              <a:spLocks noChangeArrowheads="1"/>
            </p:cNvSpPr>
            <p:nvPr/>
          </p:nvSpPr>
          <p:spPr bwMode="auto">
            <a:xfrm>
              <a:off x="1000"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39" name="Rectangle 70"/>
            <p:cNvSpPr>
              <a:spLocks noChangeArrowheads="1"/>
            </p:cNvSpPr>
            <p:nvPr/>
          </p:nvSpPr>
          <p:spPr bwMode="auto">
            <a:xfrm>
              <a:off x="1008"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740" name="Rectangle 71"/>
            <p:cNvSpPr>
              <a:spLocks noChangeArrowheads="1"/>
            </p:cNvSpPr>
            <p:nvPr/>
          </p:nvSpPr>
          <p:spPr bwMode="auto">
            <a:xfrm>
              <a:off x="1000"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7672" name="Freeform 72"/>
          <p:cNvSpPr>
            <a:spLocks/>
          </p:cNvSpPr>
          <p:nvPr/>
        </p:nvSpPr>
        <p:spPr bwMode="auto">
          <a:xfrm>
            <a:off x="1463675" y="3175000"/>
            <a:ext cx="2692400" cy="1825625"/>
          </a:xfrm>
          <a:custGeom>
            <a:avLst/>
            <a:gdLst>
              <a:gd name="T0" fmla="*/ 0 w 1696"/>
              <a:gd name="T1" fmla="*/ 2147483647 h 1150"/>
              <a:gd name="T2" fmla="*/ 2147483647 w 1696"/>
              <a:gd name="T3" fmla="*/ 2147483647 h 1150"/>
              <a:gd name="T4" fmla="*/ 2147483647 w 1696"/>
              <a:gd name="T5" fmla="*/ 2147483647 h 1150"/>
              <a:gd name="T6" fmla="*/ 2147483647 w 1696"/>
              <a:gd name="T7" fmla="*/ 0 h 11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96" h="1150">
                <a:moveTo>
                  <a:pt x="0" y="1150"/>
                </a:moveTo>
                <a:cubicBezTo>
                  <a:pt x="101" y="1101"/>
                  <a:pt x="411" y="959"/>
                  <a:pt x="604" y="853"/>
                </a:cubicBezTo>
                <a:cubicBezTo>
                  <a:pt x="797" y="747"/>
                  <a:pt x="978" y="654"/>
                  <a:pt x="1160" y="512"/>
                </a:cubicBezTo>
                <a:cubicBezTo>
                  <a:pt x="1342" y="370"/>
                  <a:pt x="1517" y="187"/>
                  <a:pt x="1696" y="0"/>
                </a:cubicBezTo>
              </a:path>
            </a:pathLst>
          </a:custGeom>
          <a:noFill/>
          <a:ln w="76200" cap="flat" cmpd="sng">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7673" name="Group 73"/>
          <p:cNvGrpSpPr>
            <a:grpSpLocks/>
          </p:cNvGrpSpPr>
          <p:nvPr/>
        </p:nvGrpSpPr>
        <p:grpSpPr bwMode="auto">
          <a:xfrm>
            <a:off x="925513" y="2008188"/>
            <a:ext cx="4968875" cy="2989262"/>
            <a:chOff x="583" y="977"/>
            <a:chExt cx="3130" cy="2171"/>
          </a:xfrm>
        </p:grpSpPr>
        <p:sp>
          <p:nvSpPr>
            <p:cNvPr id="27706" name="Line 74"/>
            <p:cNvSpPr>
              <a:spLocks noChangeShapeType="1"/>
            </p:cNvSpPr>
            <p:nvPr/>
          </p:nvSpPr>
          <p:spPr bwMode="auto">
            <a:xfrm flipV="1">
              <a:off x="2611" y="977"/>
              <a:ext cx="0" cy="217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07" name="Line 75"/>
            <p:cNvSpPr>
              <a:spLocks noChangeShapeType="1"/>
            </p:cNvSpPr>
            <p:nvPr/>
          </p:nvSpPr>
          <p:spPr bwMode="auto">
            <a:xfrm flipV="1">
              <a:off x="583" y="988"/>
              <a:ext cx="0" cy="216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708" name="Line 76"/>
            <p:cNvSpPr>
              <a:spLocks noChangeShapeType="1"/>
            </p:cNvSpPr>
            <p:nvPr/>
          </p:nvSpPr>
          <p:spPr bwMode="auto">
            <a:xfrm flipV="1">
              <a:off x="3713" y="977"/>
              <a:ext cx="0" cy="2171"/>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grpSp>
        <p:nvGrpSpPr>
          <p:cNvPr id="27674" name="Group 77"/>
          <p:cNvGrpSpPr>
            <a:grpSpLocks/>
          </p:cNvGrpSpPr>
          <p:nvPr/>
        </p:nvGrpSpPr>
        <p:grpSpPr bwMode="auto">
          <a:xfrm>
            <a:off x="7504113" y="4278313"/>
            <a:ext cx="212725" cy="609600"/>
            <a:chOff x="5214" y="2579"/>
            <a:chExt cx="144" cy="384"/>
          </a:xfrm>
        </p:grpSpPr>
        <p:sp>
          <p:nvSpPr>
            <p:cNvPr id="27690" name="Rectangle 78"/>
            <p:cNvSpPr>
              <a:spLocks noChangeArrowheads="1"/>
            </p:cNvSpPr>
            <p:nvPr/>
          </p:nvSpPr>
          <p:spPr bwMode="auto">
            <a:xfrm>
              <a:off x="5263" y="2579"/>
              <a:ext cx="77" cy="329"/>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1" name="Oval 79"/>
            <p:cNvSpPr>
              <a:spLocks noChangeArrowheads="1"/>
            </p:cNvSpPr>
            <p:nvPr/>
          </p:nvSpPr>
          <p:spPr bwMode="auto">
            <a:xfrm>
              <a:off x="5245" y="2849"/>
              <a:ext cx="113" cy="114"/>
            </a:xfrm>
            <a:prstGeom prst="ellipse">
              <a:avLst/>
            </a:prstGeom>
            <a:solidFill>
              <a:srgbClr val="808080"/>
            </a:solidFill>
            <a:ln>
              <a:noFill/>
            </a:ln>
            <a:effectLst/>
            <a:extLst>
              <a:ext uri="{91240B29-F687-4F45-9708-019B960494DF}">
                <a14:hiddenLine xmlns:a14="http://schemas.microsoft.com/office/drawing/2010/main" w="381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2" name="Oval 80"/>
            <p:cNvSpPr>
              <a:spLocks noChangeArrowheads="1"/>
            </p:cNvSpPr>
            <p:nvPr/>
          </p:nvSpPr>
          <p:spPr bwMode="auto">
            <a:xfrm>
              <a:off x="5255" y="2859"/>
              <a:ext cx="93" cy="94"/>
            </a:xfrm>
            <a:prstGeom prst="ellipse">
              <a:avLst/>
            </a:prstGeom>
            <a:solidFill>
              <a:srgbClr val="FFFFFF"/>
            </a:solidFill>
            <a:ln>
              <a:noFill/>
            </a:ln>
            <a:effectLst/>
            <a:extLst>
              <a:ext uri="{91240B29-F687-4F45-9708-019B960494DF}">
                <a14:hiddenLine xmlns:a14="http://schemas.microsoft.com/office/drawing/2010/main" w="381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3" name="Rectangle 81"/>
            <p:cNvSpPr>
              <a:spLocks noChangeArrowheads="1"/>
            </p:cNvSpPr>
            <p:nvPr/>
          </p:nvSpPr>
          <p:spPr bwMode="auto">
            <a:xfrm>
              <a:off x="5274" y="2588"/>
              <a:ext cx="56" cy="328"/>
            </a:xfrm>
            <a:prstGeom prst="rect">
              <a:avLst/>
            </a:prstGeom>
            <a:solidFill>
              <a:srgbClr val="FFFFFF"/>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4" name="Oval 82"/>
            <p:cNvSpPr>
              <a:spLocks noChangeArrowheads="1"/>
            </p:cNvSpPr>
            <p:nvPr/>
          </p:nvSpPr>
          <p:spPr bwMode="auto">
            <a:xfrm>
              <a:off x="5263" y="2869"/>
              <a:ext cx="77" cy="76"/>
            </a:xfrm>
            <a:prstGeom prst="ellipse">
              <a:avLst/>
            </a:prstGeom>
            <a:solidFill>
              <a:srgbClr val="FA000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5" name="Rectangle 83"/>
            <p:cNvSpPr>
              <a:spLocks noChangeArrowheads="1"/>
            </p:cNvSpPr>
            <p:nvPr/>
          </p:nvSpPr>
          <p:spPr bwMode="auto">
            <a:xfrm>
              <a:off x="5283" y="2597"/>
              <a:ext cx="38" cy="304"/>
            </a:xfrm>
            <a:prstGeom prst="rect">
              <a:avLst/>
            </a:prstGeom>
            <a:solidFill>
              <a:srgbClr val="FA000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grpSp>
          <p:nvGrpSpPr>
            <p:cNvPr id="27696" name="Group 84"/>
            <p:cNvGrpSpPr>
              <a:grpSpLocks/>
            </p:cNvGrpSpPr>
            <p:nvPr/>
          </p:nvGrpSpPr>
          <p:grpSpPr bwMode="auto">
            <a:xfrm>
              <a:off x="5214" y="2579"/>
              <a:ext cx="36" cy="274"/>
              <a:chOff x="3359" y="1165"/>
              <a:chExt cx="161" cy="1227"/>
            </a:xfrm>
          </p:grpSpPr>
          <p:sp>
            <p:nvSpPr>
              <p:cNvPr id="27697" name="Rectangle 85"/>
              <p:cNvSpPr>
                <a:spLocks noChangeArrowheads="1"/>
              </p:cNvSpPr>
              <p:nvPr/>
            </p:nvSpPr>
            <p:spPr bwMode="auto">
              <a:xfrm>
                <a:off x="3359" y="1165"/>
                <a:ext cx="161"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8" name="Rectangle 86"/>
              <p:cNvSpPr>
                <a:spLocks noChangeArrowheads="1"/>
              </p:cNvSpPr>
              <p:nvPr/>
            </p:nvSpPr>
            <p:spPr bwMode="auto">
              <a:xfrm>
                <a:off x="3393" y="1313"/>
                <a:ext cx="127"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699" name="Rectangle 87"/>
              <p:cNvSpPr>
                <a:spLocks noChangeArrowheads="1"/>
              </p:cNvSpPr>
              <p:nvPr/>
            </p:nvSpPr>
            <p:spPr bwMode="auto">
              <a:xfrm>
                <a:off x="3359" y="1461"/>
                <a:ext cx="161"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0" name="Rectangle 88"/>
              <p:cNvSpPr>
                <a:spLocks noChangeArrowheads="1"/>
              </p:cNvSpPr>
              <p:nvPr/>
            </p:nvSpPr>
            <p:spPr bwMode="auto">
              <a:xfrm>
                <a:off x="3393" y="1610"/>
                <a:ext cx="127"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1" name="Rectangle 89"/>
              <p:cNvSpPr>
                <a:spLocks noChangeArrowheads="1"/>
              </p:cNvSpPr>
              <p:nvPr/>
            </p:nvSpPr>
            <p:spPr bwMode="auto">
              <a:xfrm>
                <a:off x="3359" y="1758"/>
                <a:ext cx="161"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2" name="Rectangle 90"/>
              <p:cNvSpPr>
                <a:spLocks noChangeArrowheads="1"/>
              </p:cNvSpPr>
              <p:nvPr/>
            </p:nvSpPr>
            <p:spPr bwMode="auto">
              <a:xfrm>
                <a:off x="3393" y="1906"/>
                <a:ext cx="127"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3" name="Rectangle 91"/>
              <p:cNvSpPr>
                <a:spLocks noChangeArrowheads="1"/>
              </p:cNvSpPr>
              <p:nvPr/>
            </p:nvSpPr>
            <p:spPr bwMode="auto">
              <a:xfrm>
                <a:off x="3359" y="2352"/>
                <a:ext cx="161"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4" name="Rectangle 92"/>
              <p:cNvSpPr>
                <a:spLocks noChangeArrowheads="1"/>
              </p:cNvSpPr>
              <p:nvPr/>
            </p:nvSpPr>
            <p:spPr bwMode="auto">
              <a:xfrm>
                <a:off x="3393" y="2203"/>
                <a:ext cx="127"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sp>
            <p:nvSpPr>
              <p:cNvPr id="27705" name="Rectangle 93"/>
              <p:cNvSpPr>
                <a:spLocks noChangeArrowheads="1"/>
              </p:cNvSpPr>
              <p:nvPr/>
            </p:nvSpPr>
            <p:spPr bwMode="auto">
              <a:xfrm>
                <a:off x="3359" y="2055"/>
                <a:ext cx="161" cy="40"/>
              </a:xfrm>
              <a:prstGeom prst="rect">
                <a:avLst/>
              </a:prstGeom>
              <a:solidFill>
                <a:srgbClr val="808080"/>
              </a:solidFill>
              <a:ln>
                <a:noFill/>
              </a:ln>
              <a:effectLst/>
              <a:extLst>
                <a:ext uri="{91240B29-F687-4F45-9708-019B960494DF}">
                  <a14:hiddenLine xmlns:a14="http://schemas.microsoft.com/office/drawing/2010/main" w="381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de-DE"/>
              </a:p>
            </p:txBody>
          </p:sp>
        </p:grpSp>
      </p:grpSp>
      <p:grpSp>
        <p:nvGrpSpPr>
          <p:cNvPr id="975966" name="Group 94"/>
          <p:cNvGrpSpPr>
            <a:grpSpLocks/>
          </p:cNvGrpSpPr>
          <p:nvPr/>
        </p:nvGrpSpPr>
        <p:grpSpPr bwMode="auto">
          <a:xfrm>
            <a:off x="4379913" y="2127250"/>
            <a:ext cx="4325937" cy="3157538"/>
            <a:chOff x="-2997" y="1722"/>
            <a:chExt cx="2725" cy="1989"/>
          </a:xfrm>
        </p:grpSpPr>
        <p:sp>
          <p:nvSpPr>
            <p:cNvPr id="27682" name="Text Box 95"/>
            <p:cNvSpPr txBox="1">
              <a:spLocks noChangeArrowheads="1"/>
            </p:cNvSpPr>
            <p:nvPr/>
          </p:nvSpPr>
          <p:spPr bwMode="auto">
            <a:xfrm>
              <a:off x="-2997" y="3538"/>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115°C</a:t>
              </a:r>
            </a:p>
          </p:txBody>
        </p:sp>
        <p:sp>
          <p:nvSpPr>
            <p:cNvPr id="27683" name="Text Box 96"/>
            <p:cNvSpPr txBox="1">
              <a:spLocks noChangeArrowheads="1"/>
            </p:cNvSpPr>
            <p:nvPr/>
          </p:nvSpPr>
          <p:spPr bwMode="auto">
            <a:xfrm>
              <a:off x="-1507" y="3538"/>
              <a:ext cx="402"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180°C</a:t>
              </a:r>
            </a:p>
          </p:txBody>
        </p:sp>
        <p:sp>
          <p:nvSpPr>
            <p:cNvPr id="27684" name="Line 97"/>
            <p:cNvSpPr>
              <a:spLocks noChangeShapeType="1"/>
            </p:cNvSpPr>
            <p:nvPr/>
          </p:nvSpPr>
          <p:spPr bwMode="auto">
            <a:xfrm flipV="1">
              <a:off x="-2787" y="2244"/>
              <a:ext cx="0" cy="1290"/>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685" name="Line 98"/>
            <p:cNvSpPr>
              <a:spLocks noChangeShapeType="1"/>
            </p:cNvSpPr>
            <p:nvPr/>
          </p:nvSpPr>
          <p:spPr bwMode="auto">
            <a:xfrm flipV="1">
              <a:off x="-1297" y="1722"/>
              <a:ext cx="0" cy="1812"/>
            </a:xfrm>
            <a:prstGeom prst="line">
              <a:avLst/>
            </a:prstGeom>
            <a:noFill/>
            <a:ln w="57150">
              <a:solidFill>
                <a:srgbClr val="33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686" name="Line 99"/>
            <p:cNvSpPr>
              <a:spLocks noChangeShapeType="1"/>
            </p:cNvSpPr>
            <p:nvPr/>
          </p:nvSpPr>
          <p:spPr bwMode="auto">
            <a:xfrm rot="16200000" flipV="1">
              <a:off x="-1719" y="1177"/>
              <a:ext cx="0" cy="2194"/>
            </a:xfrm>
            <a:prstGeom prst="line">
              <a:avLst/>
            </a:prstGeom>
            <a:noFill/>
            <a:ln w="57150">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687" name="Line 100"/>
            <p:cNvSpPr>
              <a:spLocks noChangeShapeType="1"/>
            </p:cNvSpPr>
            <p:nvPr/>
          </p:nvSpPr>
          <p:spPr bwMode="auto">
            <a:xfrm rot="16200000" flipV="1">
              <a:off x="-961" y="1396"/>
              <a:ext cx="0" cy="679"/>
            </a:xfrm>
            <a:prstGeom prst="line">
              <a:avLst/>
            </a:prstGeom>
            <a:noFill/>
            <a:ln w="57150">
              <a:solidFill>
                <a:srgbClr val="3333CC"/>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7688" name="AutoShape 101"/>
            <p:cNvSpPr>
              <a:spLocks noChangeArrowheads="1"/>
            </p:cNvSpPr>
            <p:nvPr/>
          </p:nvSpPr>
          <p:spPr bwMode="auto">
            <a:xfrm>
              <a:off x="-944" y="1748"/>
              <a:ext cx="260" cy="525"/>
            </a:xfrm>
            <a:prstGeom prst="downArrow">
              <a:avLst>
                <a:gd name="adj1" fmla="val 46926"/>
                <a:gd name="adj2" fmla="val 56538"/>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7689" name="Text Box 102"/>
            <p:cNvSpPr txBox="1">
              <a:spLocks noChangeArrowheads="1"/>
            </p:cNvSpPr>
            <p:nvPr/>
          </p:nvSpPr>
          <p:spPr bwMode="auto">
            <a:xfrm>
              <a:off x="-725" y="1793"/>
              <a:ext cx="453" cy="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000" b="1">
                  <a:solidFill>
                    <a:srgbClr val="FF0000"/>
                  </a:solidFill>
                </a:rPr>
                <a:t>1.5 kg</a:t>
              </a:r>
              <a:br>
                <a:rPr lang="en-US" sz="2000" b="1">
                  <a:solidFill>
                    <a:srgbClr val="FF0000"/>
                  </a:solidFill>
                </a:rPr>
              </a:br>
              <a:r>
                <a:rPr lang="en-US" sz="2000" b="1">
                  <a:solidFill>
                    <a:srgbClr val="FF0000"/>
                  </a:solidFill>
                </a:rPr>
                <a:t>Oil</a:t>
              </a:r>
            </a:p>
          </p:txBody>
        </p:sp>
      </p:grpSp>
      <p:sp>
        <p:nvSpPr>
          <p:cNvPr id="27676" name="Line 103"/>
          <p:cNvSpPr>
            <a:spLocks noChangeShapeType="1"/>
          </p:cNvSpPr>
          <p:nvPr/>
        </p:nvSpPr>
        <p:spPr bwMode="auto">
          <a:xfrm flipV="1">
            <a:off x="1501775" y="2149475"/>
            <a:ext cx="0" cy="286067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77" name="Rectangle 104"/>
          <p:cNvSpPr>
            <a:spLocks noGrp="1" noChangeArrowheads="1"/>
          </p:cNvSpPr>
          <p:nvPr>
            <p:ph type="title"/>
          </p:nvPr>
        </p:nvSpPr>
        <p:spPr/>
        <p:txBody>
          <a:bodyPr/>
          <a:lstStyle/>
          <a:p>
            <a:pPr eaLnBrk="1" hangingPunct="1"/>
            <a:r>
              <a:rPr lang="en-US" smtClean="0"/>
              <a:t>Lower Temperature reduces Energy Consumption</a:t>
            </a:r>
          </a:p>
        </p:txBody>
      </p:sp>
      <p:sp>
        <p:nvSpPr>
          <p:cNvPr id="975977" name="Oval 105"/>
          <p:cNvSpPr>
            <a:spLocks noChangeArrowheads="1"/>
          </p:cNvSpPr>
          <p:nvPr/>
        </p:nvSpPr>
        <p:spPr bwMode="auto">
          <a:xfrm>
            <a:off x="927100" y="3746500"/>
            <a:ext cx="1295400" cy="558800"/>
          </a:xfrm>
          <a:prstGeom prst="ellipse">
            <a:avLst/>
          </a:prstGeom>
          <a:solidFill>
            <a:srgbClr val="69941A"/>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mtClean="0">
                <a:solidFill>
                  <a:schemeClr val="bg1"/>
                </a:solidFill>
              </a:rPr>
              <a:t>CMC</a:t>
            </a:r>
            <a:endParaRPr lang="en-US">
              <a:solidFill>
                <a:schemeClr val="bg1"/>
              </a:solidFill>
            </a:endParaRPr>
          </a:p>
        </p:txBody>
      </p:sp>
      <p:sp>
        <p:nvSpPr>
          <p:cNvPr id="975979" name="Oval 107"/>
          <p:cNvSpPr>
            <a:spLocks noChangeArrowheads="1"/>
          </p:cNvSpPr>
          <p:nvPr/>
        </p:nvSpPr>
        <p:spPr bwMode="auto">
          <a:xfrm>
            <a:off x="4144963" y="2125663"/>
            <a:ext cx="1295400" cy="723900"/>
          </a:xfrm>
          <a:prstGeom prst="ellipse">
            <a:avLst/>
          </a:prstGeom>
          <a:solidFill>
            <a:srgbClr val="B4E35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mtClean="0"/>
              <a:t>Foam</a:t>
            </a:r>
            <a:endParaRPr lang="en-US"/>
          </a:p>
        </p:txBody>
      </p:sp>
      <p:sp>
        <p:nvSpPr>
          <p:cNvPr id="975980" name="Oval 108"/>
          <p:cNvSpPr>
            <a:spLocks noChangeArrowheads="1"/>
          </p:cNvSpPr>
          <p:nvPr/>
        </p:nvSpPr>
        <p:spPr bwMode="auto">
          <a:xfrm>
            <a:off x="5676900" y="1663700"/>
            <a:ext cx="1295400" cy="584200"/>
          </a:xfrm>
          <a:prstGeom prst="ellipse">
            <a:avLst/>
          </a:prstGeom>
          <a:solidFill>
            <a:srgbClr val="CEED9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mtClean="0"/>
              <a:t>Additives</a:t>
            </a:r>
            <a:endParaRPr lang="en-US"/>
          </a:p>
        </p:txBody>
      </p:sp>
      <p:sp>
        <p:nvSpPr>
          <p:cNvPr id="27681" name="Oval 110"/>
          <p:cNvSpPr>
            <a:spLocks noChangeArrowheads="1"/>
          </p:cNvSpPr>
          <p:nvPr/>
        </p:nvSpPr>
        <p:spPr bwMode="auto">
          <a:xfrm>
            <a:off x="6756400" y="1536700"/>
            <a:ext cx="1295400" cy="4318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mtClean="0">
                <a:solidFill>
                  <a:schemeClr val="bg1"/>
                </a:solidFill>
              </a:rPr>
              <a:t>HMA</a:t>
            </a:r>
            <a:endParaRPr lang="en-US">
              <a:solidFill>
                <a:schemeClr val="bg1"/>
              </a:solidFill>
            </a:endParaRPr>
          </a:p>
        </p:txBody>
      </p:sp>
    </p:spTree>
    <p:extLst>
      <p:ext uri="{BB962C8B-B14F-4D97-AF65-F5344CB8AC3E}">
        <p14:creationId xmlns:p14="http://schemas.microsoft.com/office/powerpoint/2010/main" val="355611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598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200"/>
                                  </p:stCondLst>
                                  <p:childTnLst>
                                    <p:set>
                                      <p:cBhvr>
                                        <p:cTn id="9" dur="1" fill="hold">
                                          <p:stCondLst>
                                            <p:cond delay="0"/>
                                          </p:stCondLst>
                                        </p:cTn>
                                        <p:tgtEl>
                                          <p:spTgt spid="975979"/>
                                        </p:tgtEl>
                                        <p:attrNameLst>
                                          <p:attrName>style.visibility</p:attrName>
                                        </p:attrNameLst>
                                      </p:cBhvr>
                                      <p:to>
                                        <p:strVal val="visible"/>
                                      </p:to>
                                    </p:set>
                                  </p:childTnLst>
                                </p:cTn>
                              </p:par>
                            </p:childTnLst>
                          </p:cTn>
                        </p:par>
                        <p:par>
                          <p:cTn id="10" fill="hold" nodeType="afterGroup">
                            <p:stCondLst>
                              <p:cond delay="200"/>
                            </p:stCondLst>
                            <p:childTnLst>
                              <p:par>
                                <p:cTn id="11" presetID="1" presetClass="entr" presetSubtype="0" fill="hold" grpId="0" nodeType="afterEffect">
                                  <p:stCondLst>
                                    <p:cond delay="200"/>
                                  </p:stCondLst>
                                  <p:childTnLst>
                                    <p:set>
                                      <p:cBhvr>
                                        <p:cTn id="12" dur="1" fill="hold">
                                          <p:stCondLst>
                                            <p:cond delay="0"/>
                                          </p:stCondLst>
                                        </p:cTn>
                                        <p:tgtEl>
                                          <p:spTgt spid="9759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759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5977" grpId="0" animBg="1"/>
      <p:bldP spid="975979" grpId="0" animBg="1"/>
      <p:bldP spid="97598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1D201FF-1B88-4A55-AEE1-173CBEBC5DAC}" type="datetime1">
              <a:rPr lang="de-DE" smtClean="0"/>
              <a:t>05.03.2015</a:t>
            </a:fld>
            <a:endParaRPr lang="de-CH"/>
          </a:p>
        </p:txBody>
      </p:sp>
      <p:sp>
        <p:nvSpPr>
          <p:cNvPr id="97" name="Fußzeilenplatzhalter 3"/>
          <p:cNvSpPr>
            <a:spLocks noGrp="1"/>
          </p:cNvSpPr>
          <p:nvPr>
            <p:ph type="ftr" sz="quarter" idx="11"/>
          </p:nvPr>
        </p:nvSpPr>
        <p:spPr/>
        <p:txBody>
          <a:bodyPr/>
          <a:lstStyle/>
          <a:p>
            <a:pPr>
              <a:defRPr/>
            </a:pPr>
            <a:r>
              <a:rPr lang="de-CH" dirty="0" smtClean="0">
                <a:latin typeface="+mn-lt"/>
              </a:rPr>
              <a:t>Love </a:t>
            </a:r>
            <a:r>
              <a:rPr lang="de-CH" dirty="0" err="1" smtClean="0">
                <a:latin typeface="+mn-lt"/>
              </a:rPr>
              <a:t>Temperature</a:t>
            </a:r>
            <a:r>
              <a:rPr lang="de-CH" dirty="0" smtClean="0">
                <a:latin typeface="+mn-lt"/>
              </a:rPr>
              <a:t> Asphalt</a:t>
            </a:r>
            <a:endParaRPr lang="de-CH" dirty="0">
              <a:latin typeface="+mn-lt"/>
            </a:endParaRPr>
          </a:p>
        </p:txBody>
      </p:sp>
      <p:sp>
        <p:nvSpPr>
          <p:cNvPr id="24580"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5B3C5BC-26FD-4AA2-A84B-B5A2BB90C8F1}" type="slidenum">
              <a:rPr lang="de-CH"/>
              <a:pPr/>
              <a:t>5</a:t>
            </a:fld>
            <a:endParaRPr lang="de-CH"/>
          </a:p>
        </p:txBody>
      </p:sp>
      <p:pic>
        <p:nvPicPr>
          <p:cNvPr id="24581" name="Picture 2" descr="Truck loading hot mix &amp; wa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331913" y="1570038"/>
            <a:ext cx="6421437"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1779" name="Text Box 3"/>
          <p:cNvSpPr txBox="1">
            <a:spLocks noChangeArrowheads="1"/>
          </p:cNvSpPr>
          <p:nvPr/>
        </p:nvSpPr>
        <p:spPr bwMode="auto">
          <a:xfrm>
            <a:off x="847725" y="5154613"/>
            <a:ext cx="76327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defRPr/>
            </a:pPr>
            <a:r>
              <a:rPr lang="en-GB" b="1" dirty="0">
                <a:latin typeface="+mn-lt"/>
              </a:rPr>
              <a:t>Temperature reduction of 10°C reduces fume by approximately 50%.</a:t>
            </a:r>
          </a:p>
          <a:p>
            <a:pPr algn="ctr" eaLnBrk="1" hangingPunct="1">
              <a:defRPr/>
            </a:pPr>
            <a:r>
              <a:rPr lang="en-GB" b="1" dirty="0">
                <a:latin typeface="+mn-lt"/>
              </a:rPr>
              <a:t>50 °C cooler = - 80% emissions.</a:t>
            </a:r>
          </a:p>
        </p:txBody>
      </p:sp>
      <p:sp>
        <p:nvSpPr>
          <p:cNvPr id="971780" name="Text Box 4"/>
          <p:cNvSpPr txBox="1">
            <a:spLocks noChangeArrowheads="1"/>
          </p:cNvSpPr>
          <p:nvPr/>
        </p:nvSpPr>
        <p:spPr bwMode="auto">
          <a:xfrm>
            <a:off x="1706563" y="4162425"/>
            <a:ext cx="14001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GB" sz="2400" b="1" dirty="0">
                <a:solidFill>
                  <a:schemeClr val="bg1"/>
                </a:solidFill>
                <a:latin typeface="+mn-lt"/>
              </a:rPr>
              <a:t>Hot-Mix</a:t>
            </a:r>
            <a:r>
              <a:rPr lang="en-GB" sz="1400" dirty="0">
                <a:solidFill>
                  <a:srgbClr val="008000"/>
                </a:solidFill>
                <a:latin typeface="+mn-lt"/>
              </a:rPr>
              <a:t>  </a:t>
            </a:r>
          </a:p>
        </p:txBody>
      </p:sp>
      <p:sp>
        <p:nvSpPr>
          <p:cNvPr id="971781" name="Text Box 5"/>
          <p:cNvSpPr txBox="1">
            <a:spLocks noChangeArrowheads="1"/>
          </p:cNvSpPr>
          <p:nvPr/>
        </p:nvSpPr>
        <p:spPr bwMode="auto">
          <a:xfrm>
            <a:off x="4902200" y="4391025"/>
            <a:ext cx="21986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en-GB" sz="2400" b="1">
                <a:solidFill>
                  <a:schemeClr val="bg1"/>
                </a:solidFill>
                <a:latin typeface="+mn-lt"/>
              </a:rPr>
              <a:t>Foam Asphalt</a:t>
            </a:r>
          </a:p>
        </p:txBody>
      </p:sp>
      <p:sp>
        <p:nvSpPr>
          <p:cNvPr id="24585" name="Oval 6"/>
          <p:cNvSpPr>
            <a:spLocks noChangeArrowheads="1"/>
          </p:cNvSpPr>
          <p:nvPr/>
        </p:nvSpPr>
        <p:spPr bwMode="auto">
          <a:xfrm>
            <a:off x="5903913" y="1677988"/>
            <a:ext cx="2087562" cy="1476375"/>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4586" name="Group 7"/>
          <p:cNvGrpSpPr>
            <a:grpSpLocks/>
          </p:cNvGrpSpPr>
          <p:nvPr/>
        </p:nvGrpSpPr>
        <p:grpSpPr bwMode="auto">
          <a:xfrm>
            <a:off x="431800" y="5805488"/>
            <a:ext cx="8151813" cy="792162"/>
            <a:chOff x="272" y="3342"/>
            <a:chExt cx="5135" cy="499"/>
          </a:xfrm>
        </p:grpSpPr>
        <p:sp>
          <p:nvSpPr>
            <p:cNvPr id="24588" name="Text Box 8"/>
            <p:cNvSpPr txBox="1">
              <a:spLocks noChangeArrowheads="1"/>
            </p:cNvSpPr>
            <p:nvPr/>
          </p:nvSpPr>
          <p:spPr bwMode="auto">
            <a:xfrm>
              <a:off x="272" y="3342"/>
              <a:ext cx="198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AU"/>
                <a:t>Emissions during loading</a:t>
              </a:r>
            </a:p>
            <a:p>
              <a:pPr eaLnBrk="1" hangingPunct="1">
                <a:spcBef>
                  <a:spcPct val="50000"/>
                </a:spcBef>
              </a:pPr>
              <a:r>
                <a:rPr lang="en-AU"/>
                <a:t>180 °C</a:t>
              </a:r>
            </a:p>
          </p:txBody>
        </p:sp>
        <p:grpSp>
          <p:nvGrpSpPr>
            <p:cNvPr id="24589" name="Group 9"/>
            <p:cNvGrpSpPr>
              <a:grpSpLocks/>
            </p:cNvGrpSpPr>
            <p:nvPr/>
          </p:nvGrpSpPr>
          <p:grpSpPr bwMode="auto">
            <a:xfrm>
              <a:off x="2376" y="3370"/>
              <a:ext cx="150" cy="390"/>
              <a:chOff x="4053" y="2557"/>
              <a:chExt cx="150" cy="390"/>
            </a:xfrm>
          </p:grpSpPr>
          <p:sp>
            <p:nvSpPr>
              <p:cNvPr id="971786" name="AutoShape 10"/>
              <p:cNvSpPr>
                <a:spLocks noChangeAspect="1" noChangeArrowheads="1" noTextEdit="1"/>
              </p:cNvSpPr>
              <p:nvPr/>
            </p:nvSpPr>
            <p:spPr bwMode="auto">
              <a:xfrm>
                <a:off x="4053" y="2557"/>
                <a:ext cx="1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de-CH">
                  <a:latin typeface="+mn-lt"/>
                </a:endParaRPr>
              </a:p>
            </p:txBody>
          </p:sp>
          <p:sp>
            <p:nvSpPr>
              <p:cNvPr id="24635" name="Rectangle 11"/>
              <p:cNvSpPr>
                <a:spLocks noChangeArrowheads="1"/>
              </p:cNvSpPr>
              <p:nvPr/>
            </p:nvSpPr>
            <p:spPr bwMode="auto">
              <a:xfrm>
                <a:off x="41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6" name="Oval 12"/>
              <p:cNvSpPr>
                <a:spLocks noChangeArrowheads="1"/>
              </p:cNvSpPr>
              <p:nvPr/>
            </p:nvSpPr>
            <p:spPr bwMode="auto">
              <a:xfrm>
                <a:off x="4085" y="2828"/>
                <a:ext cx="114" cy="115"/>
              </a:xfrm>
              <a:prstGeom prst="ellipse">
                <a:avLst/>
              </a:prstGeom>
              <a:solidFill>
                <a:srgbClr val="808080"/>
              </a:solidFill>
              <a:ln w="0">
                <a:solidFill>
                  <a:srgbClr val="000000"/>
                </a:solidFill>
                <a:round/>
                <a:headEnd/>
                <a:tailEnd/>
              </a:ln>
            </p:spPr>
            <p:txBody>
              <a:bodyPr/>
              <a:lstStyle/>
              <a:p>
                <a:endParaRPr lang="en-US"/>
              </a:p>
            </p:txBody>
          </p:sp>
          <p:sp>
            <p:nvSpPr>
              <p:cNvPr id="24637" name="Oval 13"/>
              <p:cNvSpPr>
                <a:spLocks noChangeArrowheads="1"/>
              </p:cNvSpPr>
              <p:nvPr/>
            </p:nvSpPr>
            <p:spPr bwMode="auto">
              <a:xfrm>
                <a:off x="4095" y="2838"/>
                <a:ext cx="94" cy="95"/>
              </a:xfrm>
              <a:prstGeom prst="ellipse">
                <a:avLst/>
              </a:prstGeom>
              <a:solidFill>
                <a:srgbClr val="FFFFFF"/>
              </a:solidFill>
              <a:ln w="0">
                <a:solidFill>
                  <a:srgbClr val="000000"/>
                </a:solidFill>
                <a:round/>
                <a:headEnd/>
                <a:tailEnd/>
              </a:ln>
            </p:spPr>
            <p:txBody>
              <a:bodyPr/>
              <a:lstStyle/>
              <a:p>
                <a:endParaRPr lang="en-US"/>
              </a:p>
            </p:txBody>
          </p:sp>
          <p:sp>
            <p:nvSpPr>
              <p:cNvPr id="24638" name="Rectangle 14"/>
              <p:cNvSpPr>
                <a:spLocks noChangeArrowheads="1"/>
              </p:cNvSpPr>
              <p:nvPr/>
            </p:nvSpPr>
            <p:spPr bwMode="auto">
              <a:xfrm>
                <a:off x="41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9" name="Oval 15"/>
              <p:cNvSpPr>
                <a:spLocks noChangeArrowheads="1"/>
              </p:cNvSpPr>
              <p:nvPr/>
            </p:nvSpPr>
            <p:spPr bwMode="auto">
              <a:xfrm>
                <a:off x="4103" y="2848"/>
                <a:ext cx="78" cy="77"/>
              </a:xfrm>
              <a:prstGeom prst="ellipse">
                <a:avLst/>
              </a:prstGeom>
              <a:solidFill>
                <a:srgbClr val="FA0000"/>
              </a:solidFill>
              <a:ln w="0">
                <a:solidFill>
                  <a:srgbClr val="000000"/>
                </a:solidFill>
                <a:round/>
                <a:headEnd/>
                <a:tailEnd/>
              </a:ln>
            </p:spPr>
            <p:txBody>
              <a:bodyPr/>
              <a:lstStyle/>
              <a:p>
                <a:endParaRPr lang="en-US"/>
              </a:p>
            </p:txBody>
          </p:sp>
          <p:sp>
            <p:nvSpPr>
              <p:cNvPr id="24640" name="Rectangle 16"/>
              <p:cNvSpPr>
                <a:spLocks noChangeArrowheads="1"/>
              </p:cNvSpPr>
              <p:nvPr/>
            </p:nvSpPr>
            <p:spPr bwMode="auto">
              <a:xfrm>
                <a:off x="4123" y="2790"/>
                <a:ext cx="39" cy="91"/>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4641" name="Group 17"/>
              <p:cNvGrpSpPr>
                <a:grpSpLocks/>
              </p:cNvGrpSpPr>
              <p:nvPr/>
            </p:nvGrpSpPr>
            <p:grpSpPr bwMode="auto">
              <a:xfrm>
                <a:off x="4053" y="2557"/>
                <a:ext cx="37" cy="276"/>
                <a:chOff x="3941" y="2541"/>
                <a:chExt cx="37" cy="276"/>
              </a:xfrm>
            </p:grpSpPr>
            <p:sp>
              <p:nvSpPr>
                <p:cNvPr id="24666" name="Rectangle 18"/>
                <p:cNvSpPr>
                  <a:spLocks noChangeArrowheads="1"/>
                </p:cNvSpPr>
                <p:nvPr/>
              </p:nvSpPr>
              <p:spPr bwMode="auto">
                <a:xfrm>
                  <a:off x="3941" y="25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7" name="Rectangle 19"/>
                <p:cNvSpPr>
                  <a:spLocks noChangeArrowheads="1"/>
                </p:cNvSpPr>
                <p:nvPr/>
              </p:nvSpPr>
              <p:spPr bwMode="auto">
                <a:xfrm>
                  <a:off x="3949" y="257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8" name="Rectangle 20"/>
                <p:cNvSpPr>
                  <a:spLocks noChangeArrowheads="1"/>
                </p:cNvSpPr>
                <p:nvPr/>
              </p:nvSpPr>
              <p:spPr bwMode="auto">
                <a:xfrm>
                  <a:off x="3941" y="2608"/>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9" name="Rectangle 21"/>
                <p:cNvSpPr>
                  <a:spLocks noChangeArrowheads="1"/>
                </p:cNvSpPr>
                <p:nvPr/>
              </p:nvSpPr>
              <p:spPr bwMode="auto">
                <a:xfrm>
                  <a:off x="3949" y="2641"/>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0" name="Rectangle 22"/>
                <p:cNvSpPr>
                  <a:spLocks noChangeArrowheads="1"/>
                </p:cNvSpPr>
                <p:nvPr/>
              </p:nvSpPr>
              <p:spPr bwMode="auto">
                <a:xfrm>
                  <a:off x="3941" y="2674"/>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1" name="Rectangle 23"/>
                <p:cNvSpPr>
                  <a:spLocks noChangeArrowheads="1"/>
                </p:cNvSpPr>
                <p:nvPr/>
              </p:nvSpPr>
              <p:spPr bwMode="auto">
                <a:xfrm>
                  <a:off x="3949" y="2708"/>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2" name="Rectangle 24"/>
                <p:cNvSpPr>
                  <a:spLocks noChangeArrowheads="1"/>
                </p:cNvSpPr>
                <p:nvPr/>
              </p:nvSpPr>
              <p:spPr bwMode="auto">
                <a:xfrm>
                  <a:off x="3941" y="2808"/>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3" name="Rectangle 25"/>
                <p:cNvSpPr>
                  <a:spLocks noChangeArrowheads="1"/>
                </p:cNvSpPr>
                <p:nvPr/>
              </p:nvSpPr>
              <p:spPr bwMode="auto">
                <a:xfrm>
                  <a:off x="3949" y="2774"/>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74" name="Rectangle 26"/>
                <p:cNvSpPr>
                  <a:spLocks noChangeArrowheads="1"/>
                </p:cNvSpPr>
                <p:nvPr/>
              </p:nvSpPr>
              <p:spPr bwMode="auto">
                <a:xfrm>
                  <a:off x="3941" y="27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642" name="Rectangle 27"/>
              <p:cNvSpPr>
                <a:spLocks noChangeArrowheads="1"/>
              </p:cNvSpPr>
              <p:nvPr/>
            </p:nvSpPr>
            <p:spPr bwMode="auto">
              <a:xfrm>
                <a:off x="41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3" name="Oval 28"/>
              <p:cNvSpPr>
                <a:spLocks noChangeArrowheads="1"/>
              </p:cNvSpPr>
              <p:nvPr/>
            </p:nvSpPr>
            <p:spPr bwMode="auto">
              <a:xfrm>
                <a:off x="4085" y="2828"/>
                <a:ext cx="114" cy="115"/>
              </a:xfrm>
              <a:prstGeom prst="ellipse">
                <a:avLst/>
              </a:pr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44" name="Oval 29"/>
              <p:cNvSpPr>
                <a:spLocks noChangeArrowheads="1"/>
              </p:cNvSpPr>
              <p:nvPr/>
            </p:nvSpPr>
            <p:spPr bwMode="auto">
              <a:xfrm>
                <a:off x="4095" y="2838"/>
                <a:ext cx="94" cy="95"/>
              </a:xfrm>
              <a:prstGeom prst="ellipse">
                <a:avLst/>
              </a:pr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45" name="Rectangle 30"/>
              <p:cNvSpPr>
                <a:spLocks noChangeArrowheads="1"/>
              </p:cNvSpPr>
              <p:nvPr/>
            </p:nvSpPr>
            <p:spPr bwMode="auto">
              <a:xfrm>
                <a:off x="41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6" name="Oval 31"/>
              <p:cNvSpPr>
                <a:spLocks noChangeArrowheads="1"/>
              </p:cNvSpPr>
              <p:nvPr/>
            </p:nvSpPr>
            <p:spPr bwMode="auto">
              <a:xfrm>
                <a:off x="4103" y="2848"/>
                <a:ext cx="78" cy="77"/>
              </a:xfrm>
              <a:prstGeom prst="ellipse">
                <a:avLst/>
              </a:prstGeom>
              <a:solidFill>
                <a:srgbClr val="FA0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47" name="Rectangle 32"/>
              <p:cNvSpPr>
                <a:spLocks noChangeArrowheads="1"/>
              </p:cNvSpPr>
              <p:nvPr/>
            </p:nvSpPr>
            <p:spPr bwMode="auto">
              <a:xfrm>
                <a:off x="4123" y="2635"/>
                <a:ext cx="39" cy="24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8" name="Rectangle 33"/>
              <p:cNvSpPr>
                <a:spLocks noChangeArrowheads="1"/>
              </p:cNvSpPr>
              <p:nvPr/>
            </p:nvSpPr>
            <p:spPr bwMode="auto">
              <a:xfrm>
                <a:off x="40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49" name="Rectangle 34"/>
              <p:cNvSpPr>
                <a:spLocks noChangeArrowheads="1"/>
              </p:cNvSpPr>
              <p:nvPr/>
            </p:nvSpPr>
            <p:spPr bwMode="auto">
              <a:xfrm>
                <a:off x="40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0" name="Rectangle 35"/>
              <p:cNvSpPr>
                <a:spLocks noChangeArrowheads="1"/>
              </p:cNvSpPr>
              <p:nvPr/>
            </p:nvSpPr>
            <p:spPr bwMode="auto">
              <a:xfrm>
                <a:off x="40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1" name="Rectangle 36"/>
              <p:cNvSpPr>
                <a:spLocks noChangeArrowheads="1"/>
              </p:cNvSpPr>
              <p:nvPr/>
            </p:nvSpPr>
            <p:spPr bwMode="auto">
              <a:xfrm>
                <a:off x="40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2" name="Rectangle 37"/>
              <p:cNvSpPr>
                <a:spLocks noChangeArrowheads="1"/>
              </p:cNvSpPr>
              <p:nvPr/>
            </p:nvSpPr>
            <p:spPr bwMode="auto">
              <a:xfrm>
                <a:off x="40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3" name="Rectangle 38"/>
              <p:cNvSpPr>
                <a:spLocks noChangeArrowheads="1"/>
              </p:cNvSpPr>
              <p:nvPr/>
            </p:nvSpPr>
            <p:spPr bwMode="auto">
              <a:xfrm>
                <a:off x="40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4" name="Rectangle 39"/>
              <p:cNvSpPr>
                <a:spLocks noChangeArrowheads="1"/>
              </p:cNvSpPr>
              <p:nvPr/>
            </p:nvSpPr>
            <p:spPr bwMode="auto">
              <a:xfrm>
                <a:off x="40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5" name="Rectangle 40"/>
              <p:cNvSpPr>
                <a:spLocks noChangeArrowheads="1"/>
              </p:cNvSpPr>
              <p:nvPr/>
            </p:nvSpPr>
            <p:spPr bwMode="auto">
              <a:xfrm>
                <a:off x="40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6" name="Rectangle 41"/>
              <p:cNvSpPr>
                <a:spLocks noChangeArrowheads="1"/>
              </p:cNvSpPr>
              <p:nvPr/>
            </p:nvSpPr>
            <p:spPr bwMode="auto">
              <a:xfrm>
                <a:off x="40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7" name="Rectangle 42"/>
              <p:cNvSpPr>
                <a:spLocks noChangeArrowheads="1"/>
              </p:cNvSpPr>
              <p:nvPr/>
            </p:nvSpPr>
            <p:spPr bwMode="auto">
              <a:xfrm>
                <a:off x="40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8" name="Rectangle 43"/>
              <p:cNvSpPr>
                <a:spLocks noChangeArrowheads="1"/>
              </p:cNvSpPr>
              <p:nvPr/>
            </p:nvSpPr>
            <p:spPr bwMode="auto">
              <a:xfrm>
                <a:off x="40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59" name="Rectangle 44"/>
              <p:cNvSpPr>
                <a:spLocks noChangeArrowheads="1"/>
              </p:cNvSpPr>
              <p:nvPr/>
            </p:nvSpPr>
            <p:spPr bwMode="auto">
              <a:xfrm>
                <a:off x="40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0" name="Rectangle 45"/>
              <p:cNvSpPr>
                <a:spLocks noChangeArrowheads="1"/>
              </p:cNvSpPr>
              <p:nvPr/>
            </p:nvSpPr>
            <p:spPr bwMode="auto">
              <a:xfrm>
                <a:off x="40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1" name="Rectangle 46"/>
              <p:cNvSpPr>
                <a:spLocks noChangeArrowheads="1"/>
              </p:cNvSpPr>
              <p:nvPr/>
            </p:nvSpPr>
            <p:spPr bwMode="auto">
              <a:xfrm>
                <a:off x="40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2" name="Rectangle 47"/>
              <p:cNvSpPr>
                <a:spLocks noChangeArrowheads="1"/>
              </p:cNvSpPr>
              <p:nvPr/>
            </p:nvSpPr>
            <p:spPr bwMode="auto">
              <a:xfrm>
                <a:off x="40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3" name="Rectangle 48"/>
              <p:cNvSpPr>
                <a:spLocks noChangeArrowheads="1"/>
              </p:cNvSpPr>
              <p:nvPr/>
            </p:nvSpPr>
            <p:spPr bwMode="auto">
              <a:xfrm>
                <a:off x="40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4" name="Rectangle 49"/>
              <p:cNvSpPr>
                <a:spLocks noChangeArrowheads="1"/>
              </p:cNvSpPr>
              <p:nvPr/>
            </p:nvSpPr>
            <p:spPr bwMode="auto">
              <a:xfrm>
                <a:off x="40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65" name="Rectangle 50"/>
              <p:cNvSpPr>
                <a:spLocks noChangeArrowheads="1"/>
              </p:cNvSpPr>
              <p:nvPr/>
            </p:nvSpPr>
            <p:spPr bwMode="auto">
              <a:xfrm>
                <a:off x="40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590" name="Text Box 51"/>
            <p:cNvSpPr txBox="1">
              <a:spLocks noChangeArrowheads="1"/>
            </p:cNvSpPr>
            <p:nvPr/>
          </p:nvSpPr>
          <p:spPr bwMode="auto">
            <a:xfrm>
              <a:off x="3425" y="3350"/>
              <a:ext cx="1982" cy="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AU" b="1">
                  <a:cs typeface="Arial" charset="0"/>
                </a:rPr>
                <a:t>~ </a:t>
              </a:r>
              <a:r>
                <a:rPr lang="en-AU" b="1"/>
                <a:t>No Emissions</a:t>
              </a:r>
            </a:p>
            <a:p>
              <a:pPr algn="r" eaLnBrk="1" hangingPunct="1">
                <a:spcBef>
                  <a:spcPct val="50000"/>
                </a:spcBef>
              </a:pPr>
              <a:r>
                <a:rPr lang="en-AU"/>
                <a:t>115°C</a:t>
              </a:r>
            </a:p>
          </p:txBody>
        </p:sp>
        <p:grpSp>
          <p:nvGrpSpPr>
            <p:cNvPr id="24591" name="Group 52"/>
            <p:cNvGrpSpPr>
              <a:grpSpLocks/>
            </p:cNvGrpSpPr>
            <p:nvPr/>
          </p:nvGrpSpPr>
          <p:grpSpPr bwMode="auto">
            <a:xfrm>
              <a:off x="3330" y="3370"/>
              <a:ext cx="150" cy="390"/>
              <a:chOff x="2853" y="2557"/>
              <a:chExt cx="150" cy="390"/>
            </a:xfrm>
          </p:grpSpPr>
          <p:sp>
            <p:nvSpPr>
              <p:cNvPr id="971829" name="AutoShape 53"/>
              <p:cNvSpPr>
                <a:spLocks noChangeAspect="1" noChangeArrowheads="1" noTextEdit="1"/>
              </p:cNvSpPr>
              <p:nvPr/>
            </p:nvSpPr>
            <p:spPr bwMode="auto">
              <a:xfrm>
                <a:off x="2853" y="2557"/>
                <a:ext cx="150" cy="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de-CH">
                  <a:latin typeface="+mn-lt"/>
                </a:endParaRPr>
              </a:p>
            </p:txBody>
          </p:sp>
          <p:sp>
            <p:nvSpPr>
              <p:cNvPr id="24594" name="Rectangle 54"/>
              <p:cNvSpPr>
                <a:spLocks noChangeArrowheads="1"/>
              </p:cNvSpPr>
              <p:nvPr/>
            </p:nvSpPr>
            <p:spPr bwMode="auto">
              <a:xfrm>
                <a:off x="29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95" name="Oval 55"/>
              <p:cNvSpPr>
                <a:spLocks noChangeArrowheads="1"/>
              </p:cNvSpPr>
              <p:nvPr/>
            </p:nvSpPr>
            <p:spPr bwMode="auto">
              <a:xfrm>
                <a:off x="2885" y="2828"/>
                <a:ext cx="114" cy="115"/>
              </a:xfrm>
              <a:prstGeom prst="ellipse">
                <a:avLst/>
              </a:prstGeom>
              <a:solidFill>
                <a:srgbClr val="808080"/>
              </a:solidFill>
              <a:ln w="0">
                <a:solidFill>
                  <a:srgbClr val="000000"/>
                </a:solidFill>
                <a:round/>
                <a:headEnd/>
                <a:tailEnd/>
              </a:ln>
            </p:spPr>
            <p:txBody>
              <a:bodyPr/>
              <a:lstStyle/>
              <a:p>
                <a:endParaRPr lang="en-US"/>
              </a:p>
            </p:txBody>
          </p:sp>
          <p:sp>
            <p:nvSpPr>
              <p:cNvPr id="24596" name="Oval 56"/>
              <p:cNvSpPr>
                <a:spLocks noChangeArrowheads="1"/>
              </p:cNvSpPr>
              <p:nvPr/>
            </p:nvSpPr>
            <p:spPr bwMode="auto">
              <a:xfrm>
                <a:off x="2895" y="2838"/>
                <a:ext cx="94" cy="95"/>
              </a:xfrm>
              <a:prstGeom prst="ellipse">
                <a:avLst/>
              </a:prstGeom>
              <a:solidFill>
                <a:srgbClr val="FFFFFF"/>
              </a:solidFill>
              <a:ln w="0">
                <a:solidFill>
                  <a:srgbClr val="000000"/>
                </a:solidFill>
                <a:round/>
                <a:headEnd/>
                <a:tailEnd/>
              </a:ln>
            </p:spPr>
            <p:txBody>
              <a:bodyPr/>
              <a:lstStyle/>
              <a:p>
                <a:endParaRPr lang="en-US"/>
              </a:p>
            </p:txBody>
          </p:sp>
          <p:sp>
            <p:nvSpPr>
              <p:cNvPr id="24597" name="Rectangle 57"/>
              <p:cNvSpPr>
                <a:spLocks noChangeArrowheads="1"/>
              </p:cNvSpPr>
              <p:nvPr/>
            </p:nvSpPr>
            <p:spPr bwMode="auto">
              <a:xfrm>
                <a:off x="29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598" name="Oval 58"/>
              <p:cNvSpPr>
                <a:spLocks noChangeArrowheads="1"/>
              </p:cNvSpPr>
              <p:nvPr/>
            </p:nvSpPr>
            <p:spPr bwMode="auto">
              <a:xfrm>
                <a:off x="2903" y="2848"/>
                <a:ext cx="78" cy="77"/>
              </a:xfrm>
              <a:prstGeom prst="ellipse">
                <a:avLst/>
              </a:prstGeom>
              <a:solidFill>
                <a:srgbClr val="FA0000"/>
              </a:solidFill>
              <a:ln w="0">
                <a:solidFill>
                  <a:srgbClr val="000000"/>
                </a:solidFill>
                <a:round/>
                <a:headEnd/>
                <a:tailEnd/>
              </a:ln>
            </p:spPr>
            <p:txBody>
              <a:bodyPr/>
              <a:lstStyle/>
              <a:p>
                <a:endParaRPr lang="en-US"/>
              </a:p>
            </p:txBody>
          </p:sp>
          <p:sp>
            <p:nvSpPr>
              <p:cNvPr id="24599" name="Rectangle 59"/>
              <p:cNvSpPr>
                <a:spLocks noChangeArrowheads="1"/>
              </p:cNvSpPr>
              <p:nvPr/>
            </p:nvSpPr>
            <p:spPr bwMode="auto">
              <a:xfrm>
                <a:off x="2923" y="2790"/>
                <a:ext cx="39" cy="91"/>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24600" name="Group 60"/>
              <p:cNvGrpSpPr>
                <a:grpSpLocks/>
              </p:cNvGrpSpPr>
              <p:nvPr/>
            </p:nvGrpSpPr>
            <p:grpSpPr bwMode="auto">
              <a:xfrm>
                <a:off x="2853" y="2557"/>
                <a:ext cx="37" cy="276"/>
                <a:chOff x="3941" y="2541"/>
                <a:chExt cx="37" cy="276"/>
              </a:xfrm>
            </p:grpSpPr>
            <p:sp>
              <p:nvSpPr>
                <p:cNvPr id="24625" name="Rectangle 61"/>
                <p:cNvSpPr>
                  <a:spLocks noChangeArrowheads="1"/>
                </p:cNvSpPr>
                <p:nvPr/>
              </p:nvSpPr>
              <p:spPr bwMode="auto">
                <a:xfrm>
                  <a:off x="3941" y="25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6" name="Rectangle 62"/>
                <p:cNvSpPr>
                  <a:spLocks noChangeArrowheads="1"/>
                </p:cNvSpPr>
                <p:nvPr/>
              </p:nvSpPr>
              <p:spPr bwMode="auto">
                <a:xfrm>
                  <a:off x="3949" y="257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7" name="Rectangle 63"/>
                <p:cNvSpPr>
                  <a:spLocks noChangeArrowheads="1"/>
                </p:cNvSpPr>
                <p:nvPr/>
              </p:nvSpPr>
              <p:spPr bwMode="auto">
                <a:xfrm>
                  <a:off x="3941" y="2608"/>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8" name="Rectangle 64"/>
                <p:cNvSpPr>
                  <a:spLocks noChangeArrowheads="1"/>
                </p:cNvSpPr>
                <p:nvPr/>
              </p:nvSpPr>
              <p:spPr bwMode="auto">
                <a:xfrm>
                  <a:off x="3949" y="2641"/>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9" name="Rectangle 65"/>
                <p:cNvSpPr>
                  <a:spLocks noChangeArrowheads="1"/>
                </p:cNvSpPr>
                <p:nvPr/>
              </p:nvSpPr>
              <p:spPr bwMode="auto">
                <a:xfrm>
                  <a:off x="3941" y="2674"/>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0" name="Rectangle 66"/>
                <p:cNvSpPr>
                  <a:spLocks noChangeArrowheads="1"/>
                </p:cNvSpPr>
                <p:nvPr/>
              </p:nvSpPr>
              <p:spPr bwMode="auto">
                <a:xfrm>
                  <a:off x="3949" y="2708"/>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1" name="Rectangle 67"/>
                <p:cNvSpPr>
                  <a:spLocks noChangeArrowheads="1"/>
                </p:cNvSpPr>
                <p:nvPr/>
              </p:nvSpPr>
              <p:spPr bwMode="auto">
                <a:xfrm>
                  <a:off x="3941" y="2808"/>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2" name="Rectangle 68"/>
                <p:cNvSpPr>
                  <a:spLocks noChangeArrowheads="1"/>
                </p:cNvSpPr>
                <p:nvPr/>
              </p:nvSpPr>
              <p:spPr bwMode="auto">
                <a:xfrm>
                  <a:off x="3949" y="2774"/>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33" name="Rectangle 69"/>
                <p:cNvSpPr>
                  <a:spLocks noChangeArrowheads="1"/>
                </p:cNvSpPr>
                <p:nvPr/>
              </p:nvSpPr>
              <p:spPr bwMode="auto">
                <a:xfrm>
                  <a:off x="3941" y="27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601" name="Rectangle 70"/>
              <p:cNvSpPr>
                <a:spLocks noChangeArrowheads="1"/>
              </p:cNvSpPr>
              <p:nvPr/>
            </p:nvSpPr>
            <p:spPr bwMode="auto">
              <a:xfrm>
                <a:off x="29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02" name="Oval 71"/>
              <p:cNvSpPr>
                <a:spLocks noChangeArrowheads="1"/>
              </p:cNvSpPr>
              <p:nvPr/>
            </p:nvSpPr>
            <p:spPr bwMode="auto">
              <a:xfrm>
                <a:off x="2885" y="2828"/>
                <a:ext cx="114" cy="115"/>
              </a:xfrm>
              <a:prstGeom prst="ellipse">
                <a:avLst/>
              </a:pr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03" name="Oval 72"/>
              <p:cNvSpPr>
                <a:spLocks noChangeArrowheads="1"/>
              </p:cNvSpPr>
              <p:nvPr/>
            </p:nvSpPr>
            <p:spPr bwMode="auto">
              <a:xfrm>
                <a:off x="2895" y="2838"/>
                <a:ext cx="94" cy="95"/>
              </a:xfrm>
              <a:prstGeom prst="ellipse">
                <a:avLst/>
              </a:pr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04" name="Rectangle 73"/>
              <p:cNvSpPr>
                <a:spLocks noChangeArrowheads="1"/>
              </p:cNvSpPr>
              <p:nvPr/>
            </p:nvSpPr>
            <p:spPr bwMode="auto">
              <a:xfrm>
                <a:off x="29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05" name="Oval 74"/>
              <p:cNvSpPr>
                <a:spLocks noChangeArrowheads="1"/>
              </p:cNvSpPr>
              <p:nvPr/>
            </p:nvSpPr>
            <p:spPr bwMode="auto">
              <a:xfrm>
                <a:off x="2903" y="2848"/>
                <a:ext cx="78" cy="77"/>
              </a:xfrm>
              <a:prstGeom prst="ellipse">
                <a:avLst/>
              </a:prstGeom>
              <a:solidFill>
                <a:srgbClr val="FA0000"/>
              </a:solidFill>
              <a:ln>
                <a:noFill/>
              </a:ln>
              <a:extLst>
                <a:ext uri="{91240B29-F687-4F45-9708-019B960494DF}">
                  <a14:hiddenLine xmlns:a14="http://schemas.microsoft.com/office/drawing/2010/main" w="0">
                    <a:solidFill>
                      <a:srgbClr val="000000"/>
                    </a:solidFill>
                    <a:round/>
                    <a:headEnd/>
                    <a:tailEnd/>
                  </a14:hiddenLine>
                </a:ext>
              </a:extLst>
            </p:spPr>
            <p:txBody>
              <a:bodyPr/>
              <a:lstStyle/>
              <a:p>
                <a:endParaRPr lang="en-US"/>
              </a:p>
            </p:txBody>
          </p:sp>
          <p:sp>
            <p:nvSpPr>
              <p:cNvPr id="24606" name="Rectangle 75"/>
              <p:cNvSpPr>
                <a:spLocks noChangeArrowheads="1"/>
              </p:cNvSpPr>
              <p:nvPr/>
            </p:nvSpPr>
            <p:spPr bwMode="auto">
              <a:xfrm>
                <a:off x="2923" y="2731"/>
                <a:ext cx="39" cy="15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07" name="Rectangle 76"/>
              <p:cNvSpPr>
                <a:spLocks noChangeArrowheads="1"/>
              </p:cNvSpPr>
              <p:nvPr/>
            </p:nvSpPr>
            <p:spPr bwMode="auto">
              <a:xfrm>
                <a:off x="28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08" name="Rectangle 77"/>
              <p:cNvSpPr>
                <a:spLocks noChangeArrowheads="1"/>
              </p:cNvSpPr>
              <p:nvPr/>
            </p:nvSpPr>
            <p:spPr bwMode="auto">
              <a:xfrm>
                <a:off x="28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09" name="Rectangle 78"/>
              <p:cNvSpPr>
                <a:spLocks noChangeArrowheads="1"/>
              </p:cNvSpPr>
              <p:nvPr/>
            </p:nvSpPr>
            <p:spPr bwMode="auto">
              <a:xfrm>
                <a:off x="28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0" name="Rectangle 79"/>
              <p:cNvSpPr>
                <a:spLocks noChangeArrowheads="1"/>
              </p:cNvSpPr>
              <p:nvPr/>
            </p:nvSpPr>
            <p:spPr bwMode="auto">
              <a:xfrm>
                <a:off x="28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1" name="Rectangle 80"/>
              <p:cNvSpPr>
                <a:spLocks noChangeArrowheads="1"/>
              </p:cNvSpPr>
              <p:nvPr/>
            </p:nvSpPr>
            <p:spPr bwMode="auto">
              <a:xfrm>
                <a:off x="28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2" name="Rectangle 81"/>
              <p:cNvSpPr>
                <a:spLocks noChangeArrowheads="1"/>
              </p:cNvSpPr>
              <p:nvPr/>
            </p:nvSpPr>
            <p:spPr bwMode="auto">
              <a:xfrm>
                <a:off x="28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3" name="Rectangle 82"/>
              <p:cNvSpPr>
                <a:spLocks noChangeArrowheads="1"/>
              </p:cNvSpPr>
              <p:nvPr/>
            </p:nvSpPr>
            <p:spPr bwMode="auto">
              <a:xfrm>
                <a:off x="28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4" name="Rectangle 83"/>
              <p:cNvSpPr>
                <a:spLocks noChangeArrowheads="1"/>
              </p:cNvSpPr>
              <p:nvPr/>
            </p:nvSpPr>
            <p:spPr bwMode="auto">
              <a:xfrm>
                <a:off x="28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5" name="Rectangle 84"/>
              <p:cNvSpPr>
                <a:spLocks noChangeArrowheads="1"/>
              </p:cNvSpPr>
              <p:nvPr/>
            </p:nvSpPr>
            <p:spPr bwMode="auto">
              <a:xfrm>
                <a:off x="28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6" name="Rectangle 85"/>
              <p:cNvSpPr>
                <a:spLocks noChangeArrowheads="1"/>
              </p:cNvSpPr>
              <p:nvPr/>
            </p:nvSpPr>
            <p:spPr bwMode="auto">
              <a:xfrm>
                <a:off x="28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7" name="Rectangle 86"/>
              <p:cNvSpPr>
                <a:spLocks noChangeArrowheads="1"/>
              </p:cNvSpPr>
              <p:nvPr/>
            </p:nvSpPr>
            <p:spPr bwMode="auto">
              <a:xfrm>
                <a:off x="28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8" name="Rectangle 87"/>
              <p:cNvSpPr>
                <a:spLocks noChangeArrowheads="1"/>
              </p:cNvSpPr>
              <p:nvPr/>
            </p:nvSpPr>
            <p:spPr bwMode="auto">
              <a:xfrm>
                <a:off x="28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19" name="Rectangle 88"/>
              <p:cNvSpPr>
                <a:spLocks noChangeArrowheads="1"/>
              </p:cNvSpPr>
              <p:nvPr/>
            </p:nvSpPr>
            <p:spPr bwMode="auto">
              <a:xfrm>
                <a:off x="28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0" name="Rectangle 89"/>
              <p:cNvSpPr>
                <a:spLocks noChangeArrowheads="1"/>
              </p:cNvSpPr>
              <p:nvPr/>
            </p:nvSpPr>
            <p:spPr bwMode="auto">
              <a:xfrm>
                <a:off x="28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1" name="Rectangle 90"/>
              <p:cNvSpPr>
                <a:spLocks noChangeArrowheads="1"/>
              </p:cNvSpPr>
              <p:nvPr/>
            </p:nvSpPr>
            <p:spPr bwMode="auto">
              <a:xfrm>
                <a:off x="28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2" name="Rectangle 91"/>
              <p:cNvSpPr>
                <a:spLocks noChangeArrowheads="1"/>
              </p:cNvSpPr>
              <p:nvPr/>
            </p:nvSpPr>
            <p:spPr bwMode="auto">
              <a:xfrm>
                <a:off x="28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3" name="Rectangle 92"/>
              <p:cNvSpPr>
                <a:spLocks noChangeArrowheads="1"/>
              </p:cNvSpPr>
              <p:nvPr/>
            </p:nvSpPr>
            <p:spPr bwMode="auto">
              <a:xfrm>
                <a:off x="28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624" name="Rectangle 93"/>
              <p:cNvSpPr>
                <a:spLocks noChangeArrowheads="1"/>
              </p:cNvSpPr>
              <p:nvPr/>
            </p:nvSpPr>
            <p:spPr bwMode="auto">
              <a:xfrm>
                <a:off x="28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sp>
          <p:nvSpPr>
            <p:cNvPr id="24592" name="AutoShape 94"/>
            <p:cNvSpPr>
              <a:spLocks noChangeArrowheads="1"/>
            </p:cNvSpPr>
            <p:nvPr/>
          </p:nvSpPr>
          <p:spPr bwMode="auto">
            <a:xfrm>
              <a:off x="2659" y="3403"/>
              <a:ext cx="613" cy="317"/>
            </a:xfrm>
            <a:prstGeom prst="rightArrow">
              <a:avLst>
                <a:gd name="adj1" fmla="val 52685"/>
                <a:gd name="adj2" fmla="val 64038"/>
              </a:avLst>
            </a:prstGeom>
            <a:solidFill>
              <a:schemeClr val="bg2"/>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AU" sz="2400">
                <a:solidFill>
                  <a:srgbClr val="FF0000"/>
                </a:solidFill>
              </a:endParaRPr>
            </a:p>
          </p:txBody>
        </p:sp>
      </p:grpSp>
      <p:sp>
        <p:nvSpPr>
          <p:cNvPr id="24587" name="Rectangle 95"/>
          <p:cNvSpPr>
            <a:spLocks noGrp="1" noChangeArrowheads="1"/>
          </p:cNvSpPr>
          <p:nvPr>
            <p:ph type="title"/>
          </p:nvPr>
        </p:nvSpPr>
        <p:spPr/>
        <p:txBody>
          <a:bodyPr/>
          <a:lstStyle/>
          <a:p>
            <a:pPr eaLnBrk="1" hangingPunct="1"/>
            <a:r>
              <a:rPr lang="en-US" sz="2800" smtClean="0">
                <a:solidFill>
                  <a:schemeClr val="bg1"/>
                </a:solidFill>
              </a:rPr>
              <a:t>Loading of Hot Mix and Ammann Warm Foam</a:t>
            </a:r>
            <a:endParaRPr lang="de-CH" sz="2800" smtClean="0">
              <a:solidFill>
                <a:schemeClr val="bg1"/>
              </a:solidFill>
            </a:endParaRPr>
          </a:p>
        </p:txBody>
      </p:sp>
    </p:spTree>
    <p:extLst>
      <p:ext uri="{BB962C8B-B14F-4D97-AF65-F5344CB8AC3E}">
        <p14:creationId xmlns:p14="http://schemas.microsoft.com/office/powerpoint/2010/main" val="116336041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ußzeilenplatzhalter 3"/>
          <p:cNvSpPr>
            <a:spLocks noGrp="1"/>
          </p:cNvSpPr>
          <p:nvPr>
            <p:ph type="ftr" sz="quarter" idx="11"/>
          </p:nvPr>
        </p:nvSpPr>
        <p:spPr/>
        <p:txBody>
          <a:bodyPr/>
          <a:lstStyle/>
          <a:p>
            <a:r>
              <a:rPr lang="en-US" smtClean="0">
                <a:solidFill>
                  <a:srgbClr val="000000"/>
                </a:solidFill>
              </a:rPr>
              <a:t>Low Temperature Asphalt</a:t>
            </a:r>
            <a:endParaRPr lang="en-US">
              <a:solidFill>
                <a:srgbClr val="000000"/>
              </a:solidFill>
            </a:endParaRPr>
          </a:p>
        </p:txBody>
      </p:sp>
      <p:sp>
        <p:nvSpPr>
          <p:cNvPr id="94" name="Foliennummernplatzhalter 4"/>
          <p:cNvSpPr>
            <a:spLocks noGrp="1"/>
          </p:cNvSpPr>
          <p:nvPr>
            <p:ph type="sldNum" sz="quarter" idx="12"/>
          </p:nvPr>
        </p:nvSpPr>
        <p:spPr/>
        <p:txBody>
          <a:bodyPr/>
          <a:lstStyle/>
          <a:p>
            <a:fld id="{3B58CADB-F57E-4C2C-82D8-B333103A44C5}" type="slidenum">
              <a:rPr lang="en-US" smtClean="0">
                <a:solidFill>
                  <a:srgbClr val="000000"/>
                </a:solidFill>
              </a:rPr>
              <a:pPr/>
              <a:t>6</a:t>
            </a:fld>
            <a:endParaRPr lang="en-US">
              <a:solidFill>
                <a:srgbClr val="000000"/>
              </a:solidFill>
            </a:endParaRPr>
          </a:p>
        </p:txBody>
      </p:sp>
      <p:sp>
        <p:nvSpPr>
          <p:cNvPr id="988162" name="Rectangle 2"/>
          <p:cNvSpPr>
            <a:spLocks noGrp="1" noChangeArrowheads="1"/>
          </p:cNvSpPr>
          <p:nvPr>
            <p:ph type="title"/>
          </p:nvPr>
        </p:nvSpPr>
        <p:spPr/>
        <p:txBody>
          <a:bodyPr/>
          <a:lstStyle/>
          <a:p>
            <a:r>
              <a:rPr lang="en-US"/>
              <a:t>Lower Emissions at the Construction Site</a:t>
            </a:r>
          </a:p>
        </p:txBody>
      </p:sp>
      <p:sp>
        <p:nvSpPr>
          <p:cNvPr id="988164" name="Text Box 4"/>
          <p:cNvSpPr txBox="1">
            <a:spLocks noChangeArrowheads="1"/>
          </p:cNvSpPr>
          <p:nvPr/>
        </p:nvSpPr>
        <p:spPr bwMode="auto">
          <a:xfrm rot="21600000">
            <a:off x="434975" y="5546725"/>
            <a:ext cx="3146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smtClean="0">
                <a:solidFill>
                  <a:srgbClr val="000000"/>
                </a:solidFill>
                <a:latin typeface="Arial" charset="0"/>
                <a:cs typeface="+mn-cs"/>
              </a:rPr>
              <a:t>Emission during paving</a:t>
            </a:r>
          </a:p>
          <a:p>
            <a:pPr>
              <a:spcBef>
                <a:spcPct val="50000"/>
              </a:spcBef>
            </a:pPr>
            <a:r>
              <a:rPr lang="en-US" sz="1800" smtClean="0">
                <a:solidFill>
                  <a:srgbClr val="000000"/>
                </a:solidFill>
                <a:latin typeface="Arial" charset="0"/>
                <a:cs typeface="+mn-cs"/>
              </a:rPr>
              <a:t>165 °C</a:t>
            </a:r>
          </a:p>
        </p:txBody>
      </p:sp>
      <p:pic>
        <p:nvPicPr>
          <p:cNvPr id="2050" name="Picture 2" descr="http://intranet.ammann-group.com/84/4718/Pictures/2011-10-18%20-%20Camandona%20-%20Fa%20Bobst%20-%20Ammann%20Foam/Einbau/04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7"/>
          <a:stretch/>
        </p:blipFill>
        <p:spPr bwMode="auto">
          <a:xfrm>
            <a:off x="434974" y="1976438"/>
            <a:ext cx="4002088" cy="322421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uppieren 1"/>
          <p:cNvGrpSpPr/>
          <p:nvPr/>
        </p:nvGrpSpPr>
        <p:grpSpPr>
          <a:xfrm>
            <a:off x="3775130" y="1976438"/>
            <a:ext cx="4918928" cy="4349751"/>
            <a:chOff x="3775130" y="1976438"/>
            <a:chExt cx="4918928" cy="4349751"/>
          </a:xfrm>
        </p:grpSpPr>
        <p:grpSp>
          <p:nvGrpSpPr>
            <p:cNvPr id="988165" name="Group 5"/>
            <p:cNvGrpSpPr>
              <a:grpSpLocks/>
            </p:cNvGrpSpPr>
            <p:nvPr/>
          </p:nvGrpSpPr>
          <p:grpSpPr bwMode="auto">
            <a:xfrm>
              <a:off x="3775130" y="5540493"/>
              <a:ext cx="238127" cy="619143"/>
              <a:chOff x="4053" y="2557"/>
              <a:chExt cx="150" cy="390"/>
            </a:xfrm>
          </p:grpSpPr>
          <p:sp>
            <p:nvSpPr>
              <p:cNvPr id="988166" name="AutoShape 6"/>
              <p:cNvSpPr>
                <a:spLocks noChangeAspect="1" noChangeArrowheads="1" noTextEdit="1"/>
              </p:cNvSpPr>
              <p:nvPr/>
            </p:nvSpPr>
            <p:spPr bwMode="auto">
              <a:xfrm>
                <a:off x="4053" y="2557"/>
                <a:ext cx="150" cy="39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0" hangingPunct="0"/>
                <a:endParaRPr lang="de-CH" sz="1800" smtClean="0">
                  <a:solidFill>
                    <a:srgbClr val="000000"/>
                  </a:solidFill>
                  <a:latin typeface="Arial" charset="0"/>
                  <a:cs typeface="+mn-cs"/>
                </a:endParaRPr>
              </a:p>
            </p:txBody>
          </p:sp>
          <p:sp>
            <p:nvSpPr>
              <p:cNvPr id="988167" name="Rectangle 7"/>
              <p:cNvSpPr>
                <a:spLocks noChangeArrowheads="1"/>
              </p:cNvSpPr>
              <p:nvPr/>
            </p:nvSpPr>
            <p:spPr bwMode="auto">
              <a:xfrm>
                <a:off x="41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68" name="Oval 8"/>
              <p:cNvSpPr>
                <a:spLocks noChangeArrowheads="1"/>
              </p:cNvSpPr>
              <p:nvPr/>
            </p:nvSpPr>
            <p:spPr bwMode="auto">
              <a:xfrm>
                <a:off x="4085" y="2828"/>
                <a:ext cx="114" cy="115"/>
              </a:xfrm>
              <a:prstGeom prst="ellipse">
                <a:avLst/>
              </a:prstGeom>
              <a:solidFill>
                <a:srgbClr val="808080"/>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169" name="Oval 9"/>
              <p:cNvSpPr>
                <a:spLocks noChangeArrowheads="1"/>
              </p:cNvSpPr>
              <p:nvPr/>
            </p:nvSpPr>
            <p:spPr bwMode="auto">
              <a:xfrm>
                <a:off x="4095" y="2838"/>
                <a:ext cx="94" cy="95"/>
              </a:xfrm>
              <a:prstGeom prst="ellipse">
                <a:avLst/>
              </a:prstGeom>
              <a:solidFill>
                <a:srgbClr val="FFFFFF"/>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170" name="Rectangle 10"/>
              <p:cNvSpPr>
                <a:spLocks noChangeArrowheads="1"/>
              </p:cNvSpPr>
              <p:nvPr/>
            </p:nvSpPr>
            <p:spPr bwMode="auto">
              <a:xfrm>
                <a:off x="41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1" name="Oval 11"/>
              <p:cNvSpPr>
                <a:spLocks noChangeArrowheads="1"/>
              </p:cNvSpPr>
              <p:nvPr/>
            </p:nvSpPr>
            <p:spPr bwMode="auto">
              <a:xfrm>
                <a:off x="4103" y="2848"/>
                <a:ext cx="78" cy="77"/>
              </a:xfrm>
              <a:prstGeom prst="ellipse">
                <a:avLst/>
              </a:prstGeom>
              <a:solidFill>
                <a:srgbClr val="FA0000"/>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172" name="Rectangle 12"/>
              <p:cNvSpPr>
                <a:spLocks noChangeArrowheads="1"/>
              </p:cNvSpPr>
              <p:nvPr/>
            </p:nvSpPr>
            <p:spPr bwMode="auto">
              <a:xfrm>
                <a:off x="4123" y="2790"/>
                <a:ext cx="39" cy="91"/>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nvGrpSpPr>
              <p:cNvPr id="988173" name="Group 13"/>
              <p:cNvGrpSpPr>
                <a:grpSpLocks/>
              </p:cNvGrpSpPr>
              <p:nvPr/>
            </p:nvGrpSpPr>
            <p:grpSpPr bwMode="auto">
              <a:xfrm>
                <a:off x="4053" y="2557"/>
                <a:ext cx="37" cy="276"/>
                <a:chOff x="3941" y="2541"/>
                <a:chExt cx="37" cy="276"/>
              </a:xfrm>
            </p:grpSpPr>
            <p:sp>
              <p:nvSpPr>
                <p:cNvPr id="988174" name="Rectangle 14"/>
                <p:cNvSpPr>
                  <a:spLocks noChangeArrowheads="1"/>
                </p:cNvSpPr>
                <p:nvPr/>
              </p:nvSpPr>
              <p:spPr bwMode="auto">
                <a:xfrm>
                  <a:off x="3941" y="25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5" name="Rectangle 15"/>
                <p:cNvSpPr>
                  <a:spLocks noChangeArrowheads="1"/>
                </p:cNvSpPr>
                <p:nvPr/>
              </p:nvSpPr>
              <p:spPr bwMode="auto">
                <a:xfrm>
                  <a:off x="3949" y="257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6" name="Rectangle 16"/>
                <p:cNvSpPr>
                  <a:spLocks noChangeArrowheads="1"/>
                </p:cNvSpPr>
                <p:nvPr/>
              </p:nvSpPr>
              <p:spPr bwMode="auto">
                <a:xfrm>
                  <a:off x="3941" y="2608"/>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7" name="Rectangle 17"/>
                <p:cNvSpPr>
                  <a:spLocks noChangeArrowheads="1"/>
                </p:cNvSpPr>
                <p:nvPr/>
              </p:nvSpPr>
              <p:spPr bwMode="auto">
                <a:xfrm>
                  <a:off x="3949" y="2641"/>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8" name="Rectangle 18"/>
                <p:cNvSpPr>
                  <a:spLocks noChangeArrowheads="1"/>
                </p:cNvSpPr>
                <p:nvPr/>
              </p:nvSpPr>
              <p:spPr bwMode="auto">
                <a:xfrm>
                  <a:off x="3941" y="2674"/>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79" name="Rectangle 19"/>
                <p:cNvSpPr>
                  <a:spLocks noChangeArrowheads="1"/>
                </p:cNvSpPr>
                <p:nvPr/>
              </p:nvSpPr>
              <p:spPr bwMode="auto">
                <a:xfrm>
                  <a:off x="3949" y="2708"/>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0" name="Rectangle 20"/>
                <p:cNvSpPr>
                  <a:spLocks noChangeArrowheads="1"/>
                </p:cNvSpPr>
                <p:nvPr/>
              </p:nvSpPr>
              <p:spPr bwMode="auto">
                <a:xfrm>
                  <a:off x="3941" y="2808"/>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1" name="Rectangle 21"/>
                <p:cNvSpPr>
                  <a:spLocks noChangeArrowheads="1"/>
                </p:cNvSpPr>
                <p:nvPr/>
              </p:nvSpPr>
              <p:spPr bwMode="auto">
                <a:xfrm>
                  <a:off x="3949" y="2774"/>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2" name="Rectangle 22"/>
                <p:cNvSpPr>
                  <a:spLocks noChangeArrowheads="1"/>
                </p:cNvSpPr>
                <p:nvPr/>
              </p:nvSpPr>
              <p:spPr bwMode="auto">
                <a:xfrm>
                  <a:off x="3941" y="27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sp>
            <p:nvSpPr>
              <p:cNvPr id="988183" name="Rectangle 23"/>
              <p:cNvSpPr>
                <a:spLocks noChangeArrowheads="1"/>
              </p:cNvSpPr>
              <p:nvPr/>
            </p:nvSpPr>
            <p:spPr bwMode="auto">
              <a:xfrm>
                <a:off x="41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4" name="Oval 24"/>
              <p:cNvSpPr>
                <a:spLocks noChangeArrowheads="1"/>
              </p:cNvSpPr>
              <p:nvPr/>
            </p:nvSpPr>
            <p:spPr bwMode="auto">
              <a:xfrm>
                <a:off x="4085" y="2828"/>
                <a:ext cx="114" cy="115"/>
              </a:xfrm>
              <a:prstGeom prst="ellipse">
                <a:avLst/>
              </a:pr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5" name="Oval 25"/>
              <p:cNvSpPr>
                <a:spLocks noChangeArrowheads="1"/>
              </p:cNvSpPr>
              <p:nvPr/>
            </p:nvSpPr>
            <p:spPr bwMode="auto">
              <a:xfrm>
                <a:off x="4095" y="2838"/>
                <a:ext cx="94" cy="95"/>
              </a:xfrm>
              <a:prstGeom prst="ellipse">
                <a:avLst/>
              </a:pr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6" name="Rectangle 26"/>
              <p:cNvSpPr>
                <a:spLocks noChangeArrowheads="1"/>
              </p:cNvSpPr>
              <p:nvPr/>
            </p:nvSpPr>
            <p:spPr bwMode="auto">
              <a:xfrm>
                <a:off x="41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7" name="Oval 27"/>
              <p:cNvSpPr>
                <a:spLocks noChangeArrowheads="1"/>
              </p:cNvSpPr>
              <p:nvPr/>
            </p:nvSpPr>
            <p:spPr bwMode="auto">
              <a:xfrm>
                <a:off x="4103" y="2848"/>
                <a:ext cx="78" cy="77"/>
              </a:xfrm>
              <a:prstGeom prst="ellipse">
                <a:avLst/>
              </a:prstGeom>
              <a:solidFill>
                <a:srgbClr val="FA000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8" name="Rectangle 28"/>
              <p:cNvSpPr>
                <a:spLocks noChangeArrowheads="1"/>
              </p:cNvSpPr>
              <p:nvPr/>
            </p:nvSpPr>
            <p:spPr bwMode="auto">
              <a:xfrm>
                <a:off x="4123" y="2635"/>
                <a:ext cx="39" cy="246"/>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89" name="Rectangle 29"/>
              <p:cNvSpPr>
                <a:spLocks noChangeArrowheads="1"/>
              </p:cNvSpPr>
              <p:nvPr/>
            </p:nvSpPr>
            <p:spPr bwMode="auto">
              <a:xfrm>
                <a:off x="40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0" name="Rectangle 30"/>
              <p:cNvSpPr>
                <a:spLocks noChangeArrowheads="1"/>
              </p:cNvSpPr>
              <p:nvPr/>
            </p:nvSpPr>
            <p:spPr bwMode="auto">
              <a:xfrm>
                <a:off x="40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1" name="Rectangle 31"/>
              <p:cNvSpPr>
                <a:spLocks noChangeArrowheads="1"/>
              </p:cNvSpPr>
              <p:nvPr/>
            </p:nvSpPr>
            <p:spPr bwMode="auto">
              <a:xfrm>
                <a:off x="40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2" name="Rectangle 32"/>
              <p:cNvSpPr>
                <a:spLocks noChangeArrowheads="1"/>
              </p:cNvSpPr>
              <p:nvPr/>
            </p:nvSpPr>
            <p:spPr bwMode="auto">
              <a:xfrm>
                <a:off x="40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3" name="Rectangle 33"/>
              <p:cNvSpPr>
                <a:spLocks noChangeArrowheads="1"/>
              </p:cNvSpPr>
              <p:nvPr/>
            </p:nvSpPr>
            <p:spPr bwMode="auto">
              <a:xfrm>
                <a:off x="40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4" name="Rectangle 34"/>
              <p:cNvSpPr>
                <a:spLocks noChangeArrowheads="1"/>
              </p:cNvSpPr>
              <p:nvPr/>
            </p:nvSpPr>
            <p:spPr bwMode="auto">
              <a:xfrm>
                <a:off x="40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5" name="Rectangle 35"/>
              <p:cNvSpPr>
                <a:spLocks noChangeArrowheads="1"/>
              </p:cNvSpPr>
              <p:nvPr/>
            </p:nvSpPr>
            <p:spPr bwMode="auto">
              <a:xfrm>
                <a:off x="40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6" name="Rectangle 36"/>
              <p:cNvSpPr>
                <a:spLocks noChangeArrowheads="1"/>
              </p:cNvSpPr>
              <p:nvPr/>
            </p:nvSpPr>
            <p:spPr bwMode="auto">
              <a:xfrm>
                <a:off x="40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7" name="Rectangle 37"/>
              <p:cNvSpPr>
                <a:spLocks noChangeArrowheads="1"/>
              </p:cNvSpPr>
              <p:nvPr/>
            </p:nvSpPr>
            <p:spPr bwMode="auto">
              <a:xfrm>
                <a:off x="40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8" name="Rectangle 38"/>
              <p:cNvSpPr>
                <a:spLocks noChangeArrowheads="1"/>
              </p:cNvSpPr>
              <p:nvPr/>
            </p:nvSpPr>
            <p:spPr bwMode="auto">
              <a:xfrm>
                <a:off x="40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199" name="Rectangle 39"/>
              <p:cNvSpPr>
                <a:spLocks noChangeArrowheads="1"/>
              </p:cNvSpPr>
              <p:nvPr/>
            </p:nvSpPr>
            <p:spPr bwMode="auto">
              <a:xfrm>
                <a:off x="40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0" name="Rectangle 40"/>
              <p:cNvSpPr>
                <a:spLocks noChangeArrowheads="1"/>
              </p:cNvSpPr>
              <p:nvPr/>
            </p:nvSpPr>
            <p:spPr bwMode="auto">
              <a:xfrm>
                <a:off x="40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1" name="Rectangle 41"/>
              <p:cNvSpPr>
                <a:spLocks noChangeArrowheads="1"/>
              </p:cNvSpPr>
              <p:nvPr/>
            </p:nvSpPr>
            <p:spPr bwMode="auto">
              <a:xfrm>
                <a:off x="40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2" name="Rectangle 42"/>
              <p:cNvSpPr>
                <a:spLocks noChangeArrowheads="1"/>
              </p:cNvSpPr>
              <p:nvPr/>
            </p:nvSpPr>
            <p:spPr bwMode="auto">
              <a:xfrm>
                <a:off x="40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3" name="Rectangle 43"/>
              <p:cNvSpPr>
                <a:spLocks noChangeArrowheads="1"/>
              </p:cNvSpPr>
              <p:nvPr/>
            </p:nvSpPr>
            <p:spPr bwMode="auto">
              <a:xfrm>
                <a:off x="40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4" name="Rectangle 44"/>
              <p:cNvSpPr>
                <a:spLocks noChangeArrowheads="1"/>
              </p:cNvSpPr>
              <p:nvPr/>
            </p:nvSpPr>
            <p:spPr bwMode="auto">
              <a:xfrm>
                <a:off x="40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5" name="Rectangle 45"/>
              <p:cNvSpPr>
                <a:spLocks noChangeArrowheads="1"/>
              </p:cNvSpPr>
              <p:nvPr/>
            </p:nvSpPr>
            <p:spPr bwMode="auto">
              <a:xfrm>
                <a:off x="40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06" name="Rectangle 46"/>
              <p:cNvSpPr>
                <a:spLocks noChangeArrowheads="1"/>
              </p:cNvSpPr>
              <p:nvPr/>
            </p:nvSpPr>
            <p:spPr bwMode="auto">
              <a:xfrm>
                <a:off x="40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sp>
          <p:nvSpPr>
            <p:cNvPr id="988209" name="Text Box 49"/>
            <p:cNvSpPr txBox="1">
              <a:spLocks noChangeArrowheads="1"/>
            </p:cNvSpPr>
            <p:nvPr/>
          </p:nvSpPr>
          <p:spPr bwMode="auto">
            <a:xfrm>
              <a:off x="5368925" y="5546726"/>
              <a:ext cx="31464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800" b="1" smtClean="0">
                  <a:solidFill>
                    <a:srgbClr val="000000"/>
                  </a:solidFill>
                  <a:latin typeface="Arial" charset="0"/>
                  <a:cs typeface="+mn-cs"/>
                </a:rPr>
                <a:t>No emissions</a:t>
              </a:r>
            </a:p>
            <a:p>
              <a:pPr algn="r">
                <a:spcBef>
                  <a:spcPct val="50000"/>
                </a:spcBef>
              </a:pPr>
              <a:r>
                <a:rPr lang="en-US" sz="1800" smtClean="0">
                  <a:solidFill>
                    <a:srgbClr val="000000"/>
                  </a:solidFill>
                  <a:latin typeface="Arial" charset="0"/>
                  <a:cs typeface="+mn-cs"/>
                </a:rPr>
                <a:t>100°C</a:t>
              </a:r>
            </a:p>
          </p:txBody>
        </p:sp>
        <p:grpSp>
          <p:nvGrpSpPr>
            <p:cNvPr id="988210" name="Group 50"/>
            <p:cNvGrpSpPr>
              <a:grpSpLocks/>
            </p:cNvGrpSpPr>
            <p:nvPr/>
          </p:nvGrpSpPr>
          <p:grpSpPr bwMode="auto">
            <a:xfrm>
              <a:off x="5218151" y="5540494"/>
              <a:ext cx="238127" cy="619143"/>
              <a:chOff x="2853" y="2557"/>
              <a:chExt cx="150" cy="390"/>
            </a:xfrm>
          </p:grpSpPr>
          <p:sp>
            <p:nvSpPr>
              <p:cNvPr id="988211" name="AutoShape 51"/>
              <p:cNvSpPr>
                <a:spLocks noChangeAspect="1" noChangeArrowheads="1" noTextEdit="1"/>
              </p:cNvSpPr>
              <p:nvPr/>
            </p:nvSpPr>
            <p:spPr bwMode="auto">
              <a:xfrm>
                <a:off x="2853" y="2557"/>
                <a:ext cx="150" cy="390"/>
              </a:xfrm>
              <a:prstGeom prst="rect">
                <a:avLst/>
              </a:prstGeom>
              <a:noFill/>
              <a:extLst>
                <a:ext uri="{909E8E84-426E-40DD-AFC4-6F175D3DCCD1}">
                  <a14:hiddenFill xmlns:a14="http://schemas.microsoft.com/office/drawing/2010/main">
                    <a:solidFill>
                      <a:srgbClr val="FFFFFF"/>
                    </a:solidFill>
                  </a14:hiddenFill>
                </a:ext>
              </a:extLst>
            </p:spPr>
            <p:txBody>
              <a:bodyPr/>
              <a:lstStyle/>
              <a:p>
                <a:pPr eaLnBrk="0" hangingPunct="0"/>
                <a:endParaRPr lang="de-CH" sz="1800" smtClean="0">
                  <a:solidFill>
                    <a:srgbClr val="000000"/>
                  </a:solidFill>
                  <a:latin typeface="Arial" charset="0"/>
                  <a:cs typeface="+mn-cs"/>
                </a:endParaRPr>
              </a:p>
            </p:txBody>
          </p:sp>
          <p:sp>
            <p:nvSpPr>
              <p:cNvPr id="988212" name="Rectangle 52"/>
              <p:cNvSpPr>
                <a:spLocks noChangeArrowheads="1"/>
              </p:cNvSpPr>
              <p:nvPr/>
            </p:nvSpPr>
            <p:spPr bwMode="auto">
              <a:xfrm>
                <a:off x="29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13" name="Oval 53"/>
              <p:cNvSpPr>
                <a:spLocks noChangeArrowheads="1"/>
              </p:cNvSpPr>
              <p:nvPr/>
            </p:nvSpPr>
            <p:spPr bwMode="auto">
              <a:xfrm>
                <a:off x="2885" y="2828"/>
                <a:ext cx="114" cy="115"/>
              </a:xfrm>
              <a:prstGeom prst="ellipse">
                <a:avLst/>
              </a:prstGeom>
              <a:solidFill>
                <a:srgbClr val="808080"/>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214" name="Oval 54"/>
              <p:cNvSpPr>
                <a:spLocks noChangeArrowheads="1"/>
              </p:cNvSpPr>
              <p:nvPr/>
            </p:nvSpPr>
            <p:spPr bwMode="auto">
              <a:xfrm>
                <a:off x="2895" y="2838"/>
                <a:ext cx="94" cy="95"/>
              </a:xfrm>
              <a:prstGeom prst="ellipse">
                <a:avLst/>
              </a:prstGeom>
              <a:solidFill>
                <a:srgbClr val="FFFFFF"/>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215" name="Rectangle 55"/>
              <p:cNvSpPr>
                <a:spLocks noChangeArrowheads="1"/>
              </p:cNvSpPr>
              <p:nvPr/>
            </p:nvSpPr>
            <p:spPr bwMode="auto">
              <a:xfrm>
                <a:off x="29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16" name="Oval 56"/>
              <p:cNvSpPr>
                <a:spLocks noChangeArrowheads="1"/>
              </p:cNvSpPr>
              <p:nvPr/>
            </p:nvSpPr>
            <p:spPr bwMode="auto">
              <a:xfrm>
                <a:off x="2903" y="2848"/>
                <a:ext cx="78" cy="77"/>
              </a:xfrm>
              <a:prstGeom prst="ellipse">
                <a:avLst/>
              </a:prstGeom>
              <a:solidFill>
                <a:srgbClr val="FA0000"/>
              </a:solidFill>
              <a:ln w="0">
                <a:solidFill>
                  <a:srgbClr val="000000"/>
                </a:solidFill>
                <a:round/>
                <a:headEnd/>
                <a:tailEnd/>
              </a:ln>
            </p:spPr>
            <p:txBody>
              <a:bodyPr/>
              <a:lstStyle/>
              <a:p>
                <a:pPr eaLnBrk="0" hangingPunct="0"/>
                <a:endParaRPr lang="de-CH" sz="1800" smtClean="0">
                  <a:solidFill>
                    <a:srgbClr val="000000"/>
                  </a:solidFill>
                  <a:latin typeface="Arial" charset="0"/>
                  <a:cs typeface="+mn-cs"/>
                </a:endParaRPr>
              </a:p>
            </p:txBody>
          </p:sp>
          <p:sp>
            <p:nvSpPr>
              <p:cNvPr id="988217" name="Rectangle 57"/>
              <p:cNvSpPr>
                <a:spLocks noChangeArrowheads="1"/>
              </p:cNvSpPr>
              <p:nvPr/>
            </p:nvSpPr>
            <p:spPr bwMode="auto">
              <a:xfrm>
                <a:off x="2923" y="2790"/>
                <a:ext cx="39" cy="91"/>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nvGrpSpPr>
              <p:cNvPr id="988218" name="Group 58"/>
              <p:cNvGrpSpPr>
                <a:grpSpLocks/>
              </p:cNvGrpSpPr>
              <p:nvPr/>
            </p:nvGrpSpPr>
            <p:grpSpPr bwMode="auto">
              <a:xfrm>
                <a:off x="2853" y="2557"/>
                <a:ext cx="37" cy="276"/>
                <a:chOff x="3941" y="2541"/>
                <a:chExt cx="37" cy="276"/>
              </a:xfrm>
            </p:grpSpPr>
            <p:sp>
              <p:nvSpPr>
                <p:cNvPr id="988219" name="Rectangle 59"/>
                <p:cNvSpPr>
                  <a:spLocks noChangeArrowheads="1"/>
                </p:cNvSpPr>
                <p:nvPr/>
              </p:nvSpPr>
              <p:spPr bwMode="auto">
                <a:xfrm>
                  <a:off x="3941" y="25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0" name="Rectangle 60"/>
                <p:cNvSpPr>
                  <a:spLocks noChangeArrowheads="1"/>
                </p:cNvSpPr>
                <p:nvPr/>
              </p:nvSpPr>
              <p:spPr bwMode="auto">
                <a:xfrm>
                  <a:off x="3949" y="257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1" name="Rectangle 61"/>
                <p:cNvSpPr>
                  <a:spLocks noChangeArrowheads="1"/>
                </p:cNvSpPr>
                <p:nvPr/>
              </p:nvSpPr>
              <p:spPr bwMode="auto">
                <a:xfrm>
                  <a:off x="3941" y="2608"/>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2" name="Rectangle 62"/>
                <p:cNvSpPr>
                  <a:spLocks noChangeArrowheads="1"/>
                </p:cNvSpPr>
                <p:nvPr/>
              </p:nvSpPr>
              <p:spPr bwMode="auto">
                <a:xfrm>
                  <a:off x="3949" y="2641"/>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3" name="Rectangle 63"/>
                <p:cNvSpPr>
                  <a:spLocks noChangeArrowheads="1"/>
                </p:cNvSpPr>
                <p:nvPr/>
              </p:nvSpPr>
              <p:spPr bwMode="auto">
                <a:xfrm>
                  <a:off x="3941" y="2674"/>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4" name="Rectangle 64"/>
                <p:cNvSpPr>
                  <a:spLocks noChangeArrowheads="1"/>
                </p:cNvSpPr>
                <p:nvPr/>
              </p:nvSpPr>
              <p:spPr bwMode="auto">
                <a:xfrm>
                  <a:off x="3949" y="2708"/>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5" name="Rectangle 65"/>
                <p:cNvSpPr>
                  <a:spLocks noChangeArrowheads="1"/>
                </p:cNvSpPr>
                <p:nvPr/>
              </p:nvSpPr>
              <p:spPr bwMode="auto">
                <a:xfrm>
                  <a:off x="3941" y="2808"/>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6" name="Rectangle 66"/>
                <p:cNvSpPr>
                  <a:spLocks noChangeArrowheads="1"/>
                </p:cNvSpPr>
                <p:nvPr/>
              </p:nvSpPr>
              <p:spPr bwMode="auto">
                <a:xfrm>
                  <a:off x="3949" y="2774"/>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7" name="Rectangle 67"/>
                <p:cNvSpPr>
                  <a:spLocks noChangeArrowheads="1"/>
                </p:cNvSpPr>
                <p:nvPr/>
              </p:nvSpPr>
              <p:spPr bwMode="auto">
                <a:xfrm>
                  <a:off x="3941" y="2741"/>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sp>
            <p:nvSpPr>
              <p:cNvPr id="988228" name="Rectangle 68"/>
              <p:cNvSpPr>
                <a:spLocks noChangeArrowheads="1"/>
              </p:cNvSpPr>
              <p:nvPr/>
            </p:nvSpPr>
            <p:spPr bwMode="auto">
              <a:xfrm>
                <a:off x="2902" y="2557"/>
                <a:ext cx="79" cy="33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29" name="Oval 69"/>
              <p:cNvSpPr>
                <a:spLocks noChangeArrowheads="1"/>
              </p:cNvSpPr>
              <p:nvPr/>
            </p:nvSpPr>
            <p:spPr bwMode="auto">
              <a:xfrm>
                <a:off x="2885" y="2828"/>
                <a:ext cx="114" cy="115"/>
              </a:xfrm>
              <a:prstGeom prst="ellipse">
                <a:avLst/>
              </a:prstGeom>
              <a:solidFill>
                <a:srgbClr val="80808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0" name="Oval 70"/>
              <p:cNvSpPr>
                <a:spLocks noChangeArrowheads="1"/>
              </p:cNvSpPr>
              <p:nvPr/>
            </p:nvSpPr>
            <p:spPr bwMode="auto">
              <a:xfrm>
                <a:off x="2895" y="2838"/>
                <a:ext cx="94" cy="95"/>
              </a:xfrm>
              <a:prstGeom prst="ellipse">
                <a:avLst/>
              </a:prstGeom>
              <a:solidFill>
                <a:srgbClr val="FFFFFF"/>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1" name="Rectangle 71"/>
              <p:cNvSpPr>
                <a:spLocks noChangeArrowheads="1"/>
              </p:cNvSpPr>
              <p:nvPr/>
            </p:nvSpPr>
            <p:spPr bwMode="auto">
              <a:xfrm>
                <a:off x="2913" y="2566"/>
                <a:ext cx="58" cy="33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2" name="Oval 72"/>
              <p:cNvSpPr>
                <a:spLocks noChangeArrowheads="1"/>
              </p:cNvSpPr>
              <p:nvPr/>
            </p:nvSpPr>
            <p:spPr bwMode="auto">
              <a:xfrm>
                <a:off x="2903" y="2848"/>
                <a:ext cx="78" cy="77"/>
              </a:xfrm>
              <a:prstGeom prst="ellipse">
                <a:avLst/>
              </a:prstGeom>
              <a:solidFill>
                <a:srgbClr val="FA0000"/>
              </a:solidFill>
              <a:ln>
                <a:noFill/>
              </a:ln>
              <a:extLst>
                <a:ext uri="{91240B29-F687-4F45-9708-019B960494DF}">
                  <a14:hiddenLine xmlns:a14="http://schemas.microsoft.com/office/drawing/2010/main" w="0">
                    <a:solidFill>
                      <a:srgbClr val="000000"/>
                    </a:solidFill>
                    <a:round/>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3" name="Rectangle 73"/>
              <p:cNvSpPr>
                <a:spLocks noChangeArrowheads="1"/>
              </p:cNvSpPr>
              <p:nvPr/>
            </p:nvSpPr>
            <p:spPr bwMode="auto">
              <a:xfrm>
                <a:off x="2923" y="2731"/>
                <a:ext cx="39" cy="150"/>
              </a:xfrm>
              <a:prstGeom prst="rect">
                <a:avLst/>
              </a:prstGeom>
              <a:solidFill>
                <a:srgbClr val="FA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4" name="Rectangle 74"/>
              <p:cNvSpPr>
                <a:spLocks noChangeArrowheads="1"/>
              </p:cNvSpPr>
              <p:nvPr/>
            </p:nvSpPr>
            <p:spPr bwMode="auto">
              <a:xfrm>
                <a:off x="28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5" name="Rectangle 75"/>
              <p:cNvSpPr>
                <a:spLocks noChangeArrowheads="1"/>
              </p:cNvSpPr>
              <p:nvPr/>
            </p:nvSpPr>
            <p:spPr bwMode="auto">
              <a:xfrm>
                <a:off x="28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6" name="Rectangle 76"/>
              <p:cNvSpPr>
                <a:spLocks noChangeArrowheads="1"/>
              </p:cNvSpPr>
              <p:nvPr/>
            </p:nvSpPr>
            <p:spPr bwMode="auto">
              <a:xfrm>
                <a:off x="28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7" name="Rectangle 77"/>
              <p:cNvSpPr>
                <a:spLocks noChangeArrowheads="1"/>
              </p:cNvSpPr>
              <p:nvPr/>
            </p:nvSpPr>
            <p:spPr bwMode="auto">
              <a:xfrm>
                <a:off x="28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8" name="Rectangle 78"/>
              <p:cNvSpPr>
                <a:spLocks noChangeArrowheads="1"/>
              </p:cNvSpPr>
              <p:nvPr/>
            </p:nvSpPr>
            <p:spPr bwMode="auto">
              <a:xfrm>
                <a:off x="28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39" name="Rectangle 79"/>
              <p:cNvSpPr>
                <a:spLocks noChangeArrowheads="1"/>
              </p:cNvSpPr>
              <p:nvPr/>
            </p:nvSpPr>
            <p:spPr bwMode="auto">
              <a:xfrm>
                <a:off x="28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0" name="Rectangle 80"/>
              <p:cNvSpPr>
                <a:spLocks noChangeArrowheads="1"/>
              </p:cNvSpPr>
              <p:nvPr/>
            </p:nvSpPr>
            <p:spPr bwMode="auto">
              <a:xfrm>
                <a:off x="28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1" name="Rectangle 81"/>
              <p:cNvSpPr>
                <a:spLocks noChangeArrowheads="1"/>
              </p:cNvSpPr>
              <p:nvPr/>
            </p:nvSpPr>
            <p:spPr bwMode="auto">
              <a:xfrm>
                <a:off x="28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2" name="Rectangle 82"/>
              <p:cNvSpPr>
                <a:spLocks noChangeArrowheads="1"/>
              </p:cNvSpPr>
              <p:nvPr/>
            </p:nvSpPr>
            <p:spPr bwMode="auto">
              <a:xfrm>
                <a:off x="28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3" name="Rectangle 83"/>
              <p:cNvSpPr>
                <a:spLocks noChangeArrowheads="1"/>
              </p:cNvSpPr>
              <p:nvPr/>
            </p:nvSpPr>
            <p:spPr bwMode="auto">
              <a:xfrm>
                <a:off x="2853" y="25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4" name="Rectangle 84"/>
              <p:cNvSpPr>
                <a:spLocks noChangeArrowheads="1"/>
              </p:cNvSpPr>
              <p:nvPr/>
            </p:nvSpPr>
            <p:spPr bwMode="auto">
              <a:xfrm>
                <a:off x="2861" y="2590"/>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5" name="Rectangle 85"/>
              <p:cNvSpPr>
                <a:spLocks noChangeArrowheads="1"/>
              </p:cNvSpPr>
              <p:nvPr/>
            </p:nvSpPr>
            <p:spPr bwMode="auto">
              <a:xfrm>
                <a:off x="2853" y="2624"/>
                <a:ext cx="37" cy="8"/>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6" name="Rectangle 86"/>
              <p:cNvSpPr>
                <a:spLocks noChangeArrowheads="1"/>
              </p:cNvSpPr>
              <p:nvPr/>
            </p:nvSpPr>
            <p:spPr bwMode="auto">
              <a:xfrm>
                <a:off x="2861" y="2657"/>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7" name="Rectangle 87"/>
              <p:cNvSpPr>
                <a:spLocks noChangeArrowheads="1"/>
              </p:cNvSpPr>
              <p:nvPr/>
            </p:nvSpPr>
            <p:spPr bwMode="auto">
              <a:xfrm>
                <a:off x="2853" y="2690"/>
                <a:ext cx="37"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8" name="Rectangle 88"/>
              <p:cNvSpPr>
                <a:spLocks noChangeArrowheads="1"/>
              </p:cNvSpPr>
              <p:nvPr/>
            </p:nvSpPr>
            <p:spPr bwMode="auto">
              <a:xfrm>
                <a:off x="2861" y="2724"/>
                <a:ext cx="29"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49" name="Rectangle 89"/>
              <p:cNvSpPr>
                <a:spLocks noChangeArrowheads="1"/>
              </p:cNvSpPr>
              <p:nvPr/>
            </p:nvSpPr>
            <p:spPr bwMode="auto">
              <a:xfrm>
                <a:off x="2853" y="2824"/>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50" name="Rectangle 90"/>
              <p:cNvSpPr>
                <a:spLocks noChangeArrowheads="1"/>
              </p:cNvSpPr>
              <p:nvPr/>
            </p:nvSpPr>
            <p:spPr bwMode="auto">
              <a:xfrm>
                <a:off x="2861" y="2790"/>
                <a:ext cx="29" cy="10"/>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sp>
            <p:nvSpPr>
              <p:cNvPr id="988251" name="Rectangle 91"/>
              <p:cNvSpPr>
                <a:spLocks noChangeArrowheads="1"/>
              </p:cNvSpPr>
              <p:nvPr/>
            </p:nvSpPr>
            <p:spPr bwMode="auto">
              <a:xfrm>
                <a:off x="2853" y="2757"/>
                <a:ext cx="37" cy="9"/>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de-CH" sz="1800" smtClean="0">
                  <a:solidFill>
                    <a:srgbClr val="000000"/>
                  </a:solidFill>
                  <a:latin typeface="Arial" charset="0"/>
                  <a:cs typeface="+mn-cs"/>
                </a:endParaRPr>
              </a:p>
            </p:txBody>
          </p:sp>
        </p:grpSp>
        <p:sp>
          <p:nvSpPr>
            <p:cNvPr id="988252" name="AutoShape 92"/>
            <p:cNvSpPr>
              <a:spLocks noChangeArrowheads="1"/>
            </p:cNvSpPr>
            <p:nvPr/>
          </p:nvSpPr>
          <p:spPr bwMode="auto">
            <a:xfrm>
              <a:off x="4152900" y="5592763"/>
              <a:ext cx="973138" cy="503238"/>
            </a:xfrm>
            <a:prstGeom prst="rightArrow">
              <a:avLst>
                <a:gd name="adj1" fmla="val 52685"/>
                <a:gd name="adj2" fmla="val 64038"/>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mtClean="0">
                <a:solidFill>
                  <a:srgbClr val="FF0000"/>
                </a:solidFill>
                <a:cs typeface="+mn-cs"/>
              </a:endParaRPr>
            </a:p>
          </p:txBody>
        </p:sp>
        <p:pic>
          <p:nvPicPr>
            <p:cNvPr id="2052" name="Picture 4" descr="https://ammanngroup.picturepark.com/Website/Download.aspx?Purpose=AssetManager&amp;Random=e5ea773f-eb67-4393-b77f-6b2c3da12ec0&amp;RelativeDownloadPath=\081012\setwnv86\o2zdpl6s\Niedertemp-Asphalt_Sangernboden_01_Off_1024.jpg"/>
            <p:cNvPicPr>
              <a:picLocks noChangeAspect="1" noChangeArrowheads="1"/>
            </p:cNvPicPr>
            <p:nvPr/>
          </p:nvPicPr>
          <p:blipFill rotWithShape="1">
            <a:blip r:embed="rId4">
              <a:extLst>
                <a:ext uri="{28A0092B-C50C-407E-A947-70E740481C1C}">
                  <a14:useLocalDpi xmlns:a14="http://schemas.microsoft.com/office/drawing/2010/main" val="0"/>
                </a:ext>
              </a:extLst>
            </a:blip>
            <a:srcRect l="12148" t="8381" r="16913" b="16478"/>
            <a:stretch/>
          </p:blipFill>
          <p:spPr bwMode="auto">
            <a:xfrm>
              <a:off x="4639470" y="1976438"/>
              <a:ext cx="4054588" cy="3224212"/>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Datumsplatzhalter 2"/>
          <p:cNvSpPr>
            <a:spLocks noGrp="1"/>
          </p:cNvSpPr>
          <p:nvPr>
            <p:ph type="dt" sz="half" idx="10"/>
          </p:nvPr>
        </p:nvSpPr>
        <p:spPr/>
        <p:txBody>
          <a:bodyPr/>
          <a:lstStyle/>
          <a:p>
            <a:fld id="{CF487534-77A0-49C9-8724-F1BD4F33E077}" type="datetime1">
              <a:rPr lang="en-US" smtClean="0"/>
              <a:t>3/5/2015</a:t>
            </a:fld>
            <a:endParaRPr lang="de-CH"/>
          </a:p>
        </p:txBody>
      </p:sp>
    </p:spTree>
    <p:extLst>
      <p:ext uri="{BB962C8B-B14F-4D97-AF65-F5344CB8AC3E}">
        <p14:creationId xmlns:p14="http://schemas.microsoft.com/office/powerpoint/2010/main" val="37269181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umsplatzhalter 3"/>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0C74CA-ACAB-4C7B-ADE4-BCD37531BA86}" type="datetime1">
              <a:rPr lang="de-DE" smtClean="0"/>
              <a:t>05.03.2015</a:t>
            </a:fld>
            <a:endParaRPr lang="de-CH"/>
          </a:p>
        </p:txBody>
      </p:sp>
      <p:sp>
        <p:nvSpPr>
          <p:cNvPr id="23555" name="Fußzeilenplatzhalt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smtClean="0"/>
              <a:t>Arab </a:t>
            </a:r>
            <a:r>
              <a:rPr lang="en-US" dirty="0" err="1" smtClean="0"/>
              <a:t>ConLow</a:t>
            </a:r>
            <a:r>
              <a:rPr lang="en-US" dirty="0" smtClean="0"/>
              <a:t> Temperature Asphalt</a:t>
            </a:r>
          </a:p>
        </p:txBody>
      </p:sp>
      <p:sp>
        <p:nvSpPr>
          <p:cNvPr id="23556" name="Foliennummernplatzhalt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0C1AF56-33BD-4FC3-B32B-DB14B1339AC7}" type="slidenum">
              <a:rPr lang="de-CH"/>
              <a:pPr/>
              <a:t>7</a:t>
            </a:fld>
            <a:endParaRPr lang="de-CH"/>
          </a:p>
        </p:txBody>
      </p:sp>
      <p:sp>
        <p:nvSpPr>
          <p:cNvPr id="23558" name="Rectangle 3"/>
          <p:cNvSpPr>
            <a:spLocks noGrp="1" noChangeArrowheads="1"/>
          </p:cNvSpPr>
          <p:nvPr>
            <p:ph type="title"/>
          </p:nvPr>
        </p:nvSpPr>
        <p:spPr/>
        <p:txBody>
          <a:bodyPr/>
          <a:lstStyle/>
          <a:p>
            <a:pPr eaLnBrk="1" hangingPunct="1"/>
            <a:r>
              <a:rPr lang="en-US" smtClean="0"/>
              <a:t>Foaming: Same Viscosity at Lower Temperature</a:t>
            </a:r>
          </a:p>
        </p:txBody>
      </p:sp>
      <p:sp>
        <p:nvSpPr>
          <p:cNvPr id="23559" name="Text Box 4"/>
          <p:cNvSpPr txBox="1">
            <a:spLocks noChangeArrowheads="1"/>
          </p:cNvSpPr>
          <p:nvPr/>
        </p:nvSpPr>
        <p:spPr bwMode="auto">
          <a:xfrm rot="16200000">
            <a:off x="1027908" y="3442495"/>
            <a:ext cx="224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dirty="0"/>
              <a:t>Viscosity of Bitumen</a:t>
            </a:r>
          </a:p>
        </p:txBody>
      </p:sp>
      <p:sp>
        <p:nvSpPr>
          <p:cNvPr id="23560" name="Text Box 5"/>
          <p:cNvSpPr txBox="1">
            <a:spLocks noChangeArrowheads="1"/>
          </p:cNvSpPr>
          <p:nvPr/>
        </p:nvSpPr>
        <p:spPr bwMode="auto">
          <a:xfrm>
            <a:off x="3648392" y="5236369"/>
            <a:ext cx="4478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dirty="0"/>
              <a:t>Temperature [°C</a:t>
            </a:r>
            <a:r>
              <a:rPr lang="en-US" dirty="0" smtClean="0"/>
              <a:t>] and </a:t>
            </a:r>
            <a:r>
              <a:rPr lang="en-US" dirty="0"/>
              <a:t>/ or Time</a:t>
            </a:r>
          </a:p>
        </p:txBody>
      </p:sp>
      <p:sp>
        <p:nvSpPr>
          <p:cNvPr id="23561" name="Line 6"/>
          <p:cNvSpPr>
            <a:spLocks noChangeShapeType="1"/>
          </p:cNvSpPr>
          <p:nvPr/>
        </p:nvSpPr>
        <p:spPr bwMode="auto">
          <a:xfrm flipH="1">
            <a:off x="2498725" y="5053013"/>
            <a:ext cx="560705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2" name="Line 7"/>
          <p:cNvSpPr>
            <a:spLocks noChangeShapeType="1"/>
          </p:cNvSpPr>
          <p:nvPr/>
        </p:nvSpPr>
        <p:spPr bwMode="auto">
          <a:xfrm rot="16200000" flipH="1">
            <a:off x="1003300" y="3557588"/>
            <a:ext cx="299085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3" name="Line 8"/>
          <p:cNvSpPr>
            <a:spLocks noChangeShapeType="1"/>
          </p:cNvSpPr>
          <p:nvPr/>
        </p:nvSpPr>
        <p:spPr bwMode="auto">
          <a:xfrm>
            <a:off x="2498725" y="45831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4" name="Line 9"/>
          <p:cNvSpPr>
            <a:spLocks noChangeShapeType="1"/>
          </p:cNvSpPr>
          <p:nvPr/>
        </p:nvSpPr>
        <p:spPr bwMode="auto">
          <a:xfrm>
            <a:off x="2498725" y="41132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5" name="Line 10"/>
          <p:cNvSpPr>
            <a:spLocks noChangeShapeType="1"/>
          </p:cNvSpPr>
          <p:nvPr/>
        </p:nvSpPr>
        <p:spPr bwMode="auto">
          <a:xfrm>
            <a:off x="2498725" y="36433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6" name="Line 11"/>
          <p:cNvSpPr>
            <a:spLocks noChangeShapeType="1"/>
          </p:cNvSpPr>
          <p:nvPr/>
        </p:nvSpPr>
        <p:spPr bwMode="auto">
          <a:xfrm>
            <a:off x="2498725" y="31734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7" name="Line 12"/>
          <p:cNvSpPr>
            <a:spLocks noChangeShapeType="1"/>
          </p:cNvSpPr>
          <p:nvPr/>
        </p:nvSpPr>
        <p:spPr bwMode="auto">
          <a:xfrm>
            <a:off x="2498725" y="27035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8" name="Line 13"/>
          <p:cNvSpPr>
            <a:spLocks noChangeShapeType="1"/>
          </p:cNvSpPr>
          <p:nvPr/>
        </p:nvSpPr>
        <p:spPr bwMode="auto">
          <a:xfrm>
            <a:off x="2498725" y="2233613"/>
            <a:ext cx="52133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69" name="Text Box 14"/>
          <p:cNvSpPr txBox="1">
            <a:spLocks noChangeArrowheads="1"/>
          </p:cNvSpPr>
          <p:nvPr/>
        </p:nvSpPr>
        <p:spPr bwMode="auto">
          <a:xfrm>
            <a:off x="2378075" y="509905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200">
                <a:latin typeface="Arial Narrow" pitchFamily="34" charset="0"/>
              </a:rPr>
              <a:t>0</a:t>
            </a:r>
          </a:p>
        </p:txBody>
      </p:sp>
      <p:sp>
        <p:nvSpPr>
          <p:cNvPr id="23571" name="Line 16"/>
          <p:cNvSpPr>
            <a:spLocks noChangeShapeType="1"/>
          </p:cNvSpPr>
          <p:nvPr/>
        </p:nvSpPr>
        <p:spPr bwMode="auto">
          <a:xfrm>
            <a:off x="2498725" y="5053013"/>
            <a:ext cx="0" cy="84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74" name="AutoShape 19"/>
          <p:cNvSpPr>
            <a:spLocks noChangeAspect="1" noChangeArrowheads="1" noTextEdit="1"/>
          </p:cNvSpPr>
          <p:nvPr/>
        </p:nvSpPr>
        <p:spPr bwMode="auto">
          <a:xfrm>
            <a:off x="5056188" y="1114425"/>
            <a:ext cx="1817687"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CH"/>
          </a:p>
        </p:txBody>
      </p:sp>
      <p:grpSp>
        <p:nvGrpSpPr>
          <p:cNvPr id="23575" name="Group 20"/>
          <p:cNvGrpSpPr>
            <a:grpSpLocks/>
          </p:cNvGrpSpPr>
          <p:nvPr/>
        </p:nvGrpSpPr>
        <p:grpSpPr bwMode="auto">
          <a:xfrm>
            <a:off x="1233012" y="2093913"/>
            <a:ext cx="838200" cy="474662"/>
            <a:chOff x="3678" y="1281"/>
            <a:chExt cx="528" cy="299"/>
          </a:xfrm>
        </p:grpSpPr>
        <p:sp>
          <p:nvSpPr>
            <p:cNvPr id="23592" name="Freeform 21"/>
            <p:cNvSpPr>
              <a:spLocks/>
            </p:cNvSpPr>
            <p:nvPr/>
          </p:nvSpPr>
          <p:spPr bwMode="auto">
            <a:xfrm>
              <a:off x="3678" y="1281"/>
              <a:ext cx="528" cy="299"/>
            </a:xfrm>
            <a:custGeom>
              <a:avLst/>
              <a:gdLst>
                <a:gd name="T0" fmla="*/ 170 w 528"/>
                <a:gd name="T1" fmla="*/ 27 h 299"/>
                <a:gd name="T2" fmla="*/ 224 w 528"/>
                <a:gd name="T3" fmla="*/ 8 h 299"/>
                <a:gd name="T4" fmla="*/ 293 w 528"/>
                <a:gd name="T5" fmla="*/ 0 h 299"/>
                <a:gd name="T6" fmla="*/ 329 w 528"/>
                <a:gd name="T7" fmla="*/ 8 h 299"/>
                <a:gd name="T8" fmla="*/ 374 w 528"/>
                <a:gd name="T9" fmla="*/ 26 h 299"/>
                <a:gd name="T10" fmla="*/ 387 w 528"/>
                <a:gd name="T11" fmla="*/ 57 h 299"/>
                <a:gd name="T12" fmla="*/ 395 w 528"/>
                <a:gd name="T13" fmla="*/ 92 h 299"/>
                <a:gd name="T14" fmla="*/ 398 w 528"/>
                <a:gd name="T15" fmla="*/ 120 h 299"/>
                <a:gd name="T16" fmla="*/ 477 w 528"/>
                <a:gd name="T17" fmla="*/ 107 h 299"/>
                <a:gd name="T18" fmla="*/ 513 w 528"/>
                <a:gd name="T19" fmla="*/ 108 h 299"/>
                <a:gd name="T20" fmla="*/ 528 w 528"/>
                <a:gd name="T21" fmla="*/ 125 h 299"/>
                <a:gd name="T22" fmla="*/ 518 w 528"/>
                <a:gd name="T23" fmla="*/ 152 h 299"/>
                <a:gd name="T24" fmla="*/ 503 w 528"/>
                <a:gd name="T25" fmla="*/ 167 h 299"/>
                <a:gd name="T26" fmla="*/ 525 w 528"/>
                <a:gd name="T27" fmla="*/ 180 h 299"/>
                <a:gd name="T28" fmla="*/ 524 w 528"/>
                <a:gd name="T29" fmla="*/ 198 h 299"/>
                <a:gd name="T30" fmla="*/ 506 w 528"/>
                <a:gd name="T31" fmla="*/ 224 h 299"/>
                <a:gd name="T32" fmla="*/ 423 w 528"/>
                <a:gd name="T33" fmla="*/ 251 h 299"/>
                <a:gd name="T34" fmla="*/ 381 w 528"/>
                <a:gd name="T35" fmla="*/ 252 h 299"/>
                <a:gd name="T36" fmla="*/ 347 w 528"/>
                <a:gd name="T37" fmla="*/ 260 h 299"/>
                <a:gd name="T38" fmla="*/ 320 w 528"/>
                <a:gd name="T39" fmla="*/ 279 h 299"/>
                <a:gd name="T40" fmla="*/ 260 w 528"/>
                <a:gd name="T41" fmla="*/ 287 h 299"/>
                <a:gd name="T42" fmla="*/ 228 w 528"/>
                <a:gd name="T43" fmla="*/ 287 h 299"/>
                <a:gd name="T44" fmla="*/ 180 w 528"/>
                <a:gd name="T45" fmla="*/ 299 h 299"/>
                <a:gd name="T46" fmla="*/ 152 w 528"/>
                <a:gd name="T47" fmla="*/ 299 h 299"/>
                <a:gd name="T48" fmla="*/ 119 w 528"/>
                <a:gd name="T49" fmla="*/ 266 h 299"/>
                <a:gd name="T50" fmla="*/ 122 w 528"/>
                <a:gd name="T51" fmla="*/ 233 h 299"/>
                <a:gd name="T52" fmla="*/ 66 w 528"/>
                <a:gd name="T53" fmla="*/ 234 h 299"/>
                <a:gd name="T54" fmla="*/ 24 w 528"/>
                <a:gd name="T55" fmla="*/ 228 h 299"/>
                <a:gd name="T56" fmla="*/ 0 w 528"/>
                <a:gd name="T57" fmla="*/ 197 h 299"/>
                <a:gd name="T58" fmla="*/ 8 w 528"/>
                <a:gd name="T59" fmla="*/ 167 h 299"/>
                <a:gd name="T60" fmla="*/ 50 w 528"/>
                <a:gd name="T61" fmla="*/ 144 h 299"/>
                <a:gd name="T62" fmla="*/ 114 w 528"/>
                <a:gd name="T63" fmla="*/ 134 h 299"/>
                <a:gd name="T64" fmla="*/ 147 w 528"/>
                <a:gd name="T65" fmla="*/ 134 h 299"/>
                <a:gd name="T66" fmla="*/ 147 w 528"/>
                <a:gd name="T67" fmla="*/ 60 h 299"/>
                <a:gd name="T68" fmla="*/ 170 w 528"/>
                <a:gd name="T69" fmla="*/ 27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8" h="299">
                  <a:moveTo>
                    <a:pt x="170" y="27"/>
                  </a:moveTo>
                  <a:lnTo>
                    <a:pt x="224" y="8"/>
                  </a:lnTo>
                  <a:lnTo>
                    <a:pt x="293" y="0"/>
                  </a:lnTo>
                  <a:lnTo>
                    <a:pt x="329" y="8"/>
                  </a:lnTo>
                  <a:lnTo>
                    <a:pt x="374" y="26"/>
                  </a:lnTo>
                  <a:lnTo>
                    <a:pt x="387" y="57"/>
                  </a:lnTo>
                  <a:lnTo>
                    <a:pt x="395" y="92"/>
                  </a:lnTo>
                  <a:lnTo>
                    <a:pt x="398" y="120"/>
                  </a:lnTo>
                  <a:lnTo>
                    <a:pt x="477" y="107"/>
                  </a:lnTo>
                  <a:lnTo>
                    <a:pt x="513" y="108"/>
                  </a:lnTo>
                  <a:lnTo>
                    <a:pt x="528" y="125"/>
                  </a:lnTo>
                  <a:lnTo>
                    <a:pt x="518" y="152"/>
                  </a:lnTo>
                  <a:lnTo>
                    <a:pt x="503" y="167"/>
                  </a:lnTo>
                  <a:lnTo>
                    <a:pt x="525" y="180"/>
                  </a:lnTo>
                  <a:lnTo>
                    <a:pt x="524" y="198"/>
                  </a:lnTo>
                  <a:lnTo>
                    <a:pt x="506" y="224"/>
                  </a:lnTo>
                  <a:lnTo>
                    <a:pt x="423" y="251"/>
                  </a:lnTo>
                  <a:lnTo>
                    <a:pt x="381" y="252"/>
                  </a:lnTo>
                  <a:lnTo>
                    <a:pt x="347" y="260"/>
                  </a:lnTo>
                  <a:lnTo>
                    <a:pt x="320" y="279"/>
                  </a:lnTo>
                  <a:lnTo>
                    <a:pt x="260" y="287"/>
                  </a:lnTo>
                  <a:lnTo>
                    <a:pt x="228" y="287"/>
                  </a:lnTo>
                  <a:lnTo>
                    <a:pt x="180" y="299"/>
                  </a:lnTo>
                  <a:lnTo>
                    <a:pt x="152" y="299"/>
                  </a:lnTo>
                  <a:lnTo>
                    <a:pt x="119" y="266"/>
                  </a:lnTo>
                  <a:lnTo>
                    <a:pt x="122" y="233"/>
                  </a:lnTo>
                  <a:lnTo>
                    <a:pt x="66" y="234"/>
                  </a:lnTo>
                  <a:lnTo>
                    <a:pt x="24" y="228"/>
                  </a:lnTo>
                  <a:lnTo>
                    <a:pt x="0" y="197"/>
                  </a:lnTo>
                  <a:lnTo>
                    <a:pt x="8" y="167"/>
                  </a:lnTo>
                  <a:lnTo>
                    <a:pt x="50" y="144"/>
                  </a:lnTo>
                  <a:lnTo>
                    <a:pt x="114" y="134"/>
                  </a:lnTo>
                  <a:lnTo>
                    <a:pt x="147" y="134"/>
                  </a:lnTo>
                  <a:lnTo>
                    <a:pt x="147" y="60"/>
                  </a:lnTo>
                  <a:lnTo>
                    <a:pt x="170" y="27"/>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93" name="Freeform 22"/>
            <p:cNvSpPr>
              <a:spLocks/>
            </p:cNvSpPr>
            <p:nvPr/>
          </p:nvSpPr>
          <p:spPr bwMode="auto">
            <a:xfrm>
              <a:off x="3865" y="1328"/>
              <a:ext cx="161" cy="161"/>
            </a:xfrm>
            <a:custGeom>
              <a:avLst/>
              <a:gdLst>
                <a:gd name="T0" fmla="*/ 50 w 321"/>
                <a:gd name="T1" fmla="*/ 0 h 323"/>
                <a:gd name="T2" fmla="*/ 45 w 321"/>
                <a:gd name="T3" fmla="*/ 0 h 323"/>
                <a:gd name="T4" fmla="*/ 38 w 321"/>
                <a:gd name="T5" fmla="*/ 0 h 323"/>
                <a:gd name="T6" fmla="*/ 31 w 321"/>
                <a:gd name="T7" fmla="*/ 1 h 323"/>
                <a:gd name="T8" fmla="*/ 23 w 321"/>
                <a:gd name="T9" fmla="*/ 1 h 323"/>
                <a:gd name="T10" fmla="*/ 16 w 321"/>
                <a:gd name="T11" fmla="*/ 3 h 323"/>
                <a:gd name="T12" fmla="*/ 10 w 321"/>
                <a:gd name="T13" fmla="*/ 4 h 323"/>
                <a:gd name="T14" fmla="*/ 6 w 321"/>
                <a:gd name="T15" fmla="*/ 5 h 323"/>
                <a:gd name="T16" fmla="*/ 4 w 321"/>
                <a:gd name="T17" fmla="*/ 7 h 323"/>
                <a:gd name="T18" fmla="*/ 4 w 321"/>
                <a:gd name="T19" fmla="*/ 17 h 323"/>
                <a:gd name="T20" fmla="*/ 2 w 321"/>
                <a:gd name="T21" fmla="*/ 34 h 323"/>
                <a:gd name="T22" fmla="*/ 1 w 321"/>
                <a:gd name="T23" fmla="*/ 50 h 323"/>
                <a:gd name="T24" fmla="*/ 0 w 321"/>
                <a:gd name="T25" fmla="*/ 58 h 323"/>
                <a:gd name="T26" fmla="*/ 37 w 321"/>
                <a:gd name="T27" fmla="*/ 80 h 323"/>
                <a:gd name="T28" fmla="*/ 43 w 321"/>
                <a:gd name="T29" fmla="*/ 27 h 323"/>
                <a:gd name="T30" fmla="*/ 81 w 321"/>
                <a:gd name="T31" fmla="*/ 10 h 323"/>
                <a:gd name="T32" fmla="*/ 80 w 321"/>
                <a:gd name="T33" fmla="*/ 9 h 323"/>
                <a:gd name="T34" fmla="*/ 77 w 321"/>
                <a:gd name="T35" fmla="*/ 8 h 323"/>
                <a:gd name="T36" fmla="*/ 74 w 321"/>
                <a:gd name="T37" fmla="*/ 7 h 323"/>
                <a:gd name="T38" fmla="*/ 69 w 321"/>
                <a:gd name="T39" fmla="*/ 5 h 323"/>
                <a:gd name="T40" fmla="*/ 64 w 321"/>
                <a:gd name="T41" fmla="*/ 4 h 323"/>
                <a:gd name="T42" fmla="*/ 59 w 321"/>
                <a:gd name="T43" fmla="*/ 2 h 323"/>
                <a:gd name="T44" fmla="*/ 54 w 321"/>
                <a:gd name="T45" fmla="*/ 1 h 323"/>
                <a:gd name="T46" fmla="*/ 50 w 321"/>
                <a:gd name="T47" fmla="*/ 0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1" h="323">
                  <a:moveTo>
                    <a:pt x="197" y="1"/>
                  </a:moveTo>
                  <a:lnTo>
                    <a:pt x="177" y="0"/>
                  </a:lnTo>
                  <a:lnTo>
                    <a:pt x="152" y="1"/>
                  </a:lnTo>
                  <a:lnTo>
                    <a:pt x="122" y="4"/>
                  </a:lnTo>
                  <a:lnTo>
                    <a:pt x="92" y="7"/>
                  </a:lnTo>
                  <a:lnTo>
                    <a:pt x="63" y="12"/>
                  </a:lnTo>
                  <a:lnTo>
                    <a:pt x="39" y="17"/>
                  </a:lnTo>
                  <a:lnTo>
                    <a:pt x="22" y="23"/>
                  </a:lnTo>
                  <a:lnTo>
                    <a:pt x="16" y="29"/>
                  </a:lnTo>
                  <a:lnTo>
                    <a:pt x="14" y="68"/>
                  </a:lnTo>
                  <a:lnTo>
                    <a:pt x="8" y="137"/>
                  </a:lnTo>
                  <a:lnTo>
                    <a:pt x="2" y="203"/>
                  </a:lnTo>
                  <a:lnTo>
                    <a:pt x="0" y="233"/>
                  </a:lnTo>
                  <a:lnTo>
                    <a:pt x="146" y="323"/>
                  </a:lnTo>
                  <a:lnTo>
                    <a:pt x="169" y="108"/>
                  </a:lnTo>
                  <a:lnTo>
                    <a:pt x="321" y="40"/>
                  </a:lnTo>
                  <a:lnTo>
                    <a:pt x="318" y="39"/>
                  </a:lnTo>
                  <a:lnTo>
                    <a:pt x="308" y="35"/>
                  </a:lnTo>
                  <a:lnTo>
                    <a:pt x="293" y="30"/>
                  </a:lnTo>
                  <a:lnTo>
                    <a:pt x="274" y="23"/>
                  </a:lnTo>
                  <a:lnTo>
                    <a:pt x="253" y="16"/>
                  </a:lnTo>
                  <a:lnTo>
                    <a:pt x="233" y="9"/>
                  </a:lnTo>
                  <a:lnTo>
                    <a:pt x="213" y="5"/>
                  </a:lnTo>
                  <a:lnTo>
                    <a:pt x="197" y="1"/>
                  </a:lnTo>
                  <a:close/>
                </a:path>
              </a:pathLst>
            </a:custGeom>
            <a:solidFill>
              <a:srgbClr val="C9F7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4" name="Freeform 23"/>
            <p:cNvSpPr>
              <a:spLocks/>
            </p:cNvSpPr>
            <p:nvPr/>
          </p:nvSpPr>
          <p:spPr bwMode="auto">
            <a:xfrm>
              <a:off x="3969" y="1379"/>
              <a:ext cx="65" cy="97"/>
            </a:xfrm>
            <a:custGeom>
              <a:avLst/>
              <a:gdLst>
                <a:gd name="T0" fmla="*/ 0 w 130"/>
                <a:gd name="T1" fmla="*/ 10 h 192"/>
                <a:gd name="T2" fmla="*/ 0 w 130"/>
                <a:gd name="T3" fmla="*/ 49 h 192"/>
                <a:gd name="T4" fmla="*/ 33 w 130"/>
                <a:gd name="T5" fmla="*/ 33 h 192"/>
                <a:gd name="T6" fmla="*/ 30 w 130"/>
                <a:gd name="T7" fmla="*/ 0 h 192"/>
                <a:gd name="T8" fmla="*/ 0 w 130"/>
                <a:gd name="T9" fmla="*/ 1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92">
                  <a:moveTo>
                    <a:pt x="0" y="39"/>
                  </a:moveTo>
                  <a:lnTo>
                    <a:pt x="0" y="192"/>
                  </a:lnTo>
                  <a:lnTo>
                    <a:pt x="130" y="130"/>
                  </a:lnTo>
                  <a:lnTo>
                    <a:pt x="118" y="0"/>
                  </a:lnTo>
                  <a:lnTo>
                    <a:pt x="0" y="39"/>
                  </a:lnTo>
                  <a:close/>
                </a:path>
              </a:pathLst>
            </a:custGeom>
            <a:solidFill>
              <a:srgbClr val="B2F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5" name="Freeform 24"/>
            <p:cNvSpPr>
              <a:spLocks/>
            </p:cNvSpPr>
            <p:nvPr/>
          </p:nvSpPr>
          <p:spPr bwMode="auto">
            <a:xfrm>
              <a:off x="3749" y="1415"/>
              <a:ext cx="382" cy="109"/>
            </a:xfrm>
            <a:custGeom>
              <a:avLst/>
              <a:gdLst>
                <a:gd name="T0" fmla="*/ 1 w 765"/>
                <a:gd name="T1" fmla="*/ 22 h 218"/>
                <a:gd name="T2" fmla="*/ 1 w 765"/>
                <a:gd name="T3" fmla="*/ 22 h 218"/>
                <a:gd name="T4" fmla="*/ 0 w 765"/>
                <a:gd name="T5" fmla="*/ 23 h 218"/>
                <a:gd name="T6" fmla="*/ 1 w 765"/>
                <a:gd name="T7" fmla="*/ 25 h 218"/>
                <a:gd name="T8" fmla="*/ 5 w 765"/>
                <a:gd name="T9" fmla="*/ 28 h 218"/>
                <a:gd name="T10" fmla="*/ 13 w 765"/>
                <a:gd name="T11" fmla="*/ 30 h 218"/>
                <a:gd name="T12" fmla="*/ 21 w 765"/>
                <a:gd name="T13" fmla="*/ 31 h 218"/>
                <a:gd name="T14" fmla="*/ 30 w 765"/>
                <a:gd name="T15" fmla="*/ 33 h 218"/>
                <a:gd name="T16" fmla="*/ 38 w 765"/>
                <a:gd name="T17" fmla="*/ 39 h 218"/>
                <a:gd name="T18" fmla="*/ 45 w 765"/>
                <a:gd name="T19" fmla="*/ 46 h 218"/>
                <a:gd name="T20" fmla="*/ 50 w 765"/>
                <a:gd name="T21" fmla="*/ 50 h 218"/>
                <a:gd name="T22" fmla="*/ 53 w 765"/>
                <a:gd name="T23" fmla="*/ 51 h 218"/>
                <a:gd name="T24" fmla="*/ 54 w 765"/>
                <a:gd name="T25" fmla="*/ 52 h 218"/>
                <a:gd name="T26" fmla="*/ 64 w 765"/>
                <a:gd name="T27" fmla="*/ 55 h 218"/>
                <a:gd name="T28" fmla="*/ 67 w 765"/>
                <a:gd name="T29" fmla="*/ 54 h 218"/>
                <a:gd name="T30" fmla="*/ 73 w 765"/>
                <a:gd name="T31" fmla="*/ 54 h 218"/>
                <a:gd name="T32" fmla="*/ 80 w 765"/>
                <a:gd name="T33" fmla="*/ 54 h 218"/>
                <a:gd name="T34" fmla="*/ 87 w 765"/>
                <a:gd name="T35" fmla="*/ 55 h 218"/>
                <a:gd name="T36" fmla="*/ 95 w 765"/>
                <a:gd name="T37" fmla="*/ 55 h 218"/>
                <a:gd name="T38" fmla="*/ 104 w 765"/>
                <a:gd name="T39" fmla="*/ 54 h 218"/>
                <a:gd name="T40" fmla="*/ 111 w 765"/>
                <a:gd name="T41" fmla="*/ 53 h 218"/>
                <a:gd name="T42" fmla="*/ 115 w 765"/>
                <a:gd name="T43" fmla="*/ 53 h 218"/>
                <a:gd name="T44" fmla="*/ 118 w 765"/>
                <a:gd name="T45" fmla="*/ 53 h 218"/>
                <a:gd name="T46" fmla="*/ 124 w 765"/>
                <a:gd name="T47" fmla="*/ 51 h 218"/>
                <a:gd name="T48" fmla="*/ 132 w 765"/>
                <a:gd name="T49" fmla="*/ 50 h 218"/>
                <a:gd name="T50" fmla="*/ 143 w 765"/>
                <a:gd name="T51" fmla="*/ 48 h 218"/>
                <a:gd name="T52" fmla="*/ 155 w 765"/>
                <a:gd name="T53" fmla="*/ 44 h 218"/>
                <a:gd name="T54" fmla="*/ 166 w 765"/>
                <a:gd name="T55" fmla="*/ 40 h 218"/>
                <a:gd name="T56" fmla="*/ 174 w 765"/>
                <a:gd name="T57" fmla="*/ 35 h 218"/>
                <a:gd name="T58" fmla="*/ 177 w 765"/>
                <a:gd name="T59" fmla="*/ 32 h 218"/>
                <a:gd name="T60" fmla="*/ 177 w 765"/>
                <a:gd name="T61" fmla="*/ 27 h 218"/>
                <a:gd name="T62" fmla="*/ 183 w 765"/>
                <a:gd name="T63" fmla="*/ 16 h 218"/>
                <a:gd name="T64" fmla="*/ 188 w 765"/>
                <a:gd name="T65" fmla="*/ 10 h 218"/>
                <a:gd name="T66" fmla="*/ 191 w 765"/>
                <a:gd name="T67" fmla="*/ 6 h 218"/>
                <a:gd name="T68" fmla="*/ 190 w 765"/>
                <a:gd name="T69" fmla="*/ 4 h 218"/>
                <a:gd name="T70" fmla="*/ 186 w 765"/>
                <a:gd name="T71" fmla="*/ 1 h 218"/>
                <a:gd name="T72" fmla="*/ 176 w 765"/>
                <a:gd name="T73" fmla="*/ 0 h 218"/>
                <a:gd name="T74" fmla="*/ 164 w 765"/>
                <a:gd name="T75" fmla="*/ 1 h 218"/>
                <a:gd name="T76" fmla="*/ 156 w 765"/>
                <a:gd name="T77" fmla="*/ 2 h 218"/>
                <a:gd name="T78" fmla="*/ 147 w 765"/>
                <a:gd name="T79" fmla="*/ 23 h 218"/>
                <a:gd name="T80" fmla="*/ 38 w 765"/>
                <a:gd name="T81" fmla="*/ 1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5" h="218">
                  <a:moveTo>
                    <a:pt x="153" y="65"/>
                  </a:moveTo>
                  <a:lnTo>
                    <a:pt x="7" y="87"/>
                  </a:lnTo>
                  <a:lnTo>
                    <a:pt x="6" y="87"/>
                  </a:lnTo>
                  <a:lnTo>
                    <a:pt x="4" y="88"/>
                  </a:lnTo>
                  <a:lnTo>
                    <a:pt x="1" y="89"/>
                  </a:lnTo>
                  <a:lnTo>
                    <a:pt x="0" y="91"/>
                  </a:lnTo>
                  <a:lnTo>
                    <a:pt x="1" y="95"/>
                  </a:lnTo>
                  <a:lnTo>
                    <a:pt x="4" y="99"/>
                  </a:lnTo>
                  <a:lnTo>
                    <a:pt x="12" y="104"/>
                  </a:lnTo>
                  <a:lnTo>
                    <a:pt x="23" y="110"/>
                  </a:lnTo>
                  <a:lnTo>
                    <a:pt x="38" y="114"/>
                  </a:lnTo>
                  <a:lnTo>
                    <a:pt x="54" y="118"/>
                  </a:lnTo>
                  <a:lnTo>
                    <a:pt x="70" y="120"/>
                  </a:lnTo>
                  <a:lnTo>
                    <a:pt x="87" y="121"/>
                  </a:lnTo>
                  <a:lnTo>
                    <a:pt x="103" y="125"/>
                  </a:lnTo>
                  <a:lnTo>
                    <a:pt x="120" y="131"/>
                  </a:lnTo>
                  <a:lnTo>
                    <a:pt x="136" y="141"/>
                  </a:lnTo>
                  <a:lnTo>
                    <a:pt x="153" y="154"/>
                  </a:lnTo>
                  <a:lnTo>
                    <a:pt x="170" y="169"/>
                  </a:lnTo>
                  <a:lnTo>
                    <a:pt x="182" y="181"/>
                  </a:lnTo>
                  <a:lnTo>
                    <a:pt x="193" y="190"/>
                  </a:lnTo>
                  <a:lnTo>
                    <a:pt x="202" y="197"/>
                  </a:lnTo>
                  <a:lnTo>
                    <a:pt x="208" y="201"/>
                  </a:lnTo>
                  <a:lnTo>
                    <a:pt x="212" y="204"/>
                  </a:lnTo>
                  <a:lnTo>
                    <a:pt x="214" y="205"/>
                  </a:lnTo>
                  <a:lnTo>
                    <a:pt x="216" y="205"/>
                  </a:lnTo>
                  <a:lnTo>
                    <a:pt x="255" y="217"/>
                  </a:lnTo>
                  <a:lnTo>
                    <a:pt x="257" y="217"/>
                  </a:lnTo>
                  <a:lnTo>
                    <a:pt x="263" y="216"/>
                  </a:lnTo>
                  <a:lnTo>
                    <a:pt x="271" y="216"/>
                  </a:lnTo>
                  <a:lnTo>
                    <a:pt x="281" y="214"/>
                  </a:lnTo>
                  <a:lnTo>
                    <a:pt x="294" y="214"/>
                  </a:lnTo>
                  <a:lnTo>
                    <a:pt x="308" y="214"/>
                  </a:lnTo>
                  <a:lnTo>
                    <a:pt x="321" y="216"/>
                  </a:lnTo>
                  <a:lnTo>
                    <a:pt x="334" y="217"/>
                  </a:lnTo>
                  <a:lnTo>
                    <a:pt x="348" y="218"/>
                  </a:lnTo>
                  <a:lnTo>
                    <a:pt x="364" y="218"/>
                  </a:lnTo>
                  <a:lnTo>
                    <a:pt x="382" y="218"/>
                  </a:lnTo>
                  <a:lnTo>
                    <a:pt x="400" y="216"/>
                  </a:lnTo>
                  <a:lnTo>
                    <a:pt x="416" y="214"/>
                  </a:lnTo>
                  <a:lnTo>
                    <a:pt x="432" y="212"/>
                  </a:lnTo>
                  <a:lnTo>
                    <a:pt x="444" y="211"/>
                  </a:lnTo>
                  <a:lnTo>
                    <a:pt x="453" y="211"/>
                  </a:lnTo>
                  <a:lnTo>
                    <a:pt x="460" y="211"/>
                  </a:lnTo>
                  <a:lnTo>
                    <a:pt x="467" y="210"/>
                  </a:lnTo>
                  <a:lnTo>
                    <a:pt x="475" y="209"/>
                  </a:lnTo>
                  <a:lnTo>
                    <a:pt x="485" y="206"/>
                  </a:lnTo>
                  <a:lnTo>
                    <a:pt x="498" y="204"/>
                  </a:lnTo>
                  <a:lnTo>
                    <a:pt x="512" y="202"/>
                  </a:lnTo>
                  <a:lnTo>
                    <a:pt x="529" y="198"/>
                  </a:lnTo>
                  <a:lnTo>
                    <a:pt x="549" y="194"/>
                  </a:lnTo>
                  <a:lnTo>
                    <a:pt x="572" y="189"/>
                  </a:lnTo>
                  <a:lnTo>
                    <a:pt x="596" y="182"/>
                  </a:lnTo>
                  <a:lnTo>
                    <a:pt x="620" y="174"/>
                  </a:lnTo>
                  <a:lnTo>
                    <a:pt x="644" y="165"/>
                  </a:lnTo>
                  <a:lnTo>
                    <a:pt x="666" y="157"/>
                  </a:lnTo>
                  <a:lnTo>
                    <a:pt x="685" y="148"/>
                  </a:lnTo>
                  <a:lnTo>
                    <a:pt x="699" y="139"/>
                  </a:lnTo>
                  <a:lnTo>
                    <a:pt x="707" y="133"/>
                  </a:lnTo>
                  <a:lnTo>
                    <a:pt x="710" y="125"/>
                  </a:lnTo>
                  <a:lnTo>
                    <a:pt x="709" y="120"/>
                  </a:lnTo>
                  <a:lnTo>
                    <a:pt x="711" y="108"/>
                  </a:lnTo>
                  <a:lnTo>
                    <a:pt x="724" y="81"/>
                  </a:lnTo>
                  <a:lnTo>
                    <a:pt x="734" y="63"/>
                  </a:lnTo>
                  <a:lnTo>
                    <a:pt x="743" y="51"/>
                  </a:lnTo>
                  <a:lnTo>
                    <a:pt x="753" y="39"/>
                  </a:lnTo>
                  <a:lnTo>
                    <a:pt x="760" y="31"/>
                  </a:lnTo>
                  <a:lnTo>
                    <a:pt x="764" y="24"/>
                  </a:lnTo>
                  <a:lnTo>
                    <a:pt x="765" y="20"/>
                  </a:lnTo>
                  <a:lnTo>
                    <a:pt x="763" y="14"/>
                  </a:lnTo>
                  <a:lnTo>
                    <a:pt x="757" y="8"/>
                  </a:lnTo>
                  <a:lnTo>
                    <a:pt x="746" y="4"/>
                  </a:lnTo>
                  <a:lnTo>
                    <a:pt x="727" y="1"/>
                  </a:lnTo>
                  <a:lnTo>
                    <a:pt x="705" y="0"/>
                  </a:lnTo>
                  <a:lnTo>
                    <a:pt x="681" y="1"/>
                  </a:lnTo>
                  <a:lnTo>
                    <a:pt x="659" y="4"/>
                  </a:lnTo>
                  <a:lnTo>
                    <a:pt x="641" y="6"/>
                  </a:lnTo>
                  <a:lnTo>
                    <a:pt x="627" y="7"/>
                  </a:lnTo>
                  <a:lnTo>
                    <a:pt x="622" y="8"/>
                  </a:lnTo>
                  <a:lnTo>
                    <a:pt x="588" y="92"/>
                  </a:lnTo>
                  <a:lnTo>
                    <a:pt x="379" y="189"/>
                  </a:lnTo>
                  <a:lnTo>
                    <a:pt x="153" y="65"/>
                  </a:lnTo>
                  <a:close/>
                </a:path>
              </a:pathLst>
            </a:custGeom>
            <a:solidFill>
              <a:srgbClr val="E8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6" name="Freeform 25"/>
            <p:cNvSpPr>
              <a:spLocks/>
            </p:cNvSpPr>
            <p:nvPr/>
          </p:nvSpPr>
          <p:spPr bwMode="auto">
            <a:xfrm>
              <a:off x="3819" y="1506"/>
              <a:ext cx="187" cy="61"/>
            </a:xfrm>
            <a:custGeom>
              <a:avLst/>
              <a:gdLst>
                <a:gd name="T0" fmla="*/ 2 w 372"/>
                <a:gd name="T1" fmla="*/ 1 h 121"/>
                <a:gd name="T2" fmla="*/ 7 w 372"/>
                <a:gd name="T3" fmla="*/ 7 h 121"/>
                <a:gd name="T4" fmla="*/ 14 w 372"/>
                <a:gd name="T5" fmla="*/ 15 h 121"/>
                <a:gd name="T6" fmla="*/ 20 w 372"/>
                <a:gd name="T7" fmla="*/ 21 h 121"/>
                <a:gd name="T8" fmla="*/ 24 w 372"/>
                <a:gd name="T9" fmla="*/ 20 h 121"/>
                <a:gd name="T10" fmla="*/ 27 w 372"/>
                <a:gd name="T11" fmla="*/ 17 h 121"/>
                <a:gd name="T12" fmla="*/ 32 w 372"/>
                <a:gd name="T13" fmla="*/ 15 h 121"/>
                <a:gd name="T14" fmla="*/ 37 w 372"/>
                <a:gd name="T15" fmla="*/ 14 h 121"/>
                <a:gd name="T16" fmla="*/ 43 w 372"/>
                <a:gd name="T17" fmla="*/ 15 h 121"/>
                <a:gd name="T18" fmla="*/ 51 w 372"/>
                <a:gd name="T19" fmla="*/ 15 h 121"/>
                <a:gd name="T20" fmla="*/ 59 w 372"/>
                <a:gd name="T21" fmla="*/ 15 h 121"/>
                <a:gd name="T22" fmla="*/ 68 w 372"/>
                <a:gd name="T23" fmla="*/ 15 h 121"/>
                <a:gd name="T24" fmla="*/ 76 w 372"/>
                <a:gd name="T25" fmla="*/ 15 h 121"/>
                <a:gd name="T26" fmla="*/ 84 w 372"/>
                <a:gd name="T27" fmla="*/ 15 h 121"/>
                <a:gd name="T28" fmla="*/ 89 w 372"/>
                <a:gd name="T29" fmla="*/ 15 h 121"/>
                <a:gd name="T30" fmla="*/ 93 w 372"/>
                <a:gd name="T31" fmla="*/ 15 h 121"/>
                <a:gd name="T32" fmla="*/ 94 w 372"/>
                <a:gd name="T33" fmla="*/ 15 h 121"/>
                <a:gd name="T34" fmla="*/ 94 w 372"/>
                <a:gd name="T35" fmla="*/ 17 h 121"/>
                <a:gd name="T36" fmla="*/ 91 w 372"/>
                <a:gd name="T37" fmla="*/ 19 h 121"/>
                <a:gd name="T38" fmla="*/ 85 w 372"/>
                <a:gd name="T39" fmla="*/ 22 h 121"/>
                <a:gd name="T40" fmla="*/ 77 w 372"/>
                <a:gd name="T41" fmla="*/ 24 h 121"/>
                <a:gd name="T42" fmla="*/ 69 w 372"/>
                <a:gd name="T43" fmla="*/ 25 h 121"/>
                <a:gd name="T44" fmla="*/ 62 w 372"/>
                <a:gd name="T45" fmla="*/ 24 h 121"/>
                <a:gd name="T46" fmla="*/ 54 w 372"/>
                <a:gd name="T47" fmla="*/ 24 h 121"/>
                <a:gd name="T48" fmla="*/ 47 w 372"/>
                <a:gd name="T49" fmla="*/ 24 h 121"/>
                <a:gd name="T50" fmla="*/ 40 w 372"/>
                <a:gd name="T51" fmla="*/ 25 h 121"/>
                <a:gd name="T52" fmla="*/ 33 w 372"/>
                <a:gd name="T53" fmla="*/ 26 h 121"/>
                <a:gd name="T54" fmla="*/ 27 w 372"/>
                <a:gd name="T55" fmla="*/ 29 h 121"/>
                <a:gd name="T56" fmla="*/ 16 w 372"/>
                <a:gd name="T57" fmla="*/ 30 h 121"/>
                <a:gd name="T58" fmla="*/ 6 w 372"/>
                <a:gd name="T59" fmla="*/ 23 h 121"/>
                <a:gd name="T60" fmla="*/ 1 w 372"/>
                <a:gd name="T61" fmla="*/ 13 h 121"/>
                <a:gd name="T62" fmla="*/ 1 w 372"/>
                <a:gd name="T63" fmla="*/ 4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2" h="121">
                  <a:moveTo>
                    <a:pt x="5" y="0"/>
                  </a:moveTo>
                  <a:lnTo>
                    <a:pt x="8" y="4"/>
                  </a:lnTo>
                  <a:lnTo>
                    <a:pt x="15" y="14"/>
                  </a:lnTo>
                  <a:lnTo>
                    <a:pt x="26" y="28"/>
                  </a:lnTo>
                  <a:lnTo>
                    <a:pt x="40" y="44"/>
                  </a:lnTo>
                  <a:lnTo>
                    <a:pt x="54" y="59"/>
                  </a:lnTo>
                  <a:lnTo>
                    <a:pt x="68" y="73"/>
                  </a:lnTo>
                  <a:lnTo>
                    <a:pt x="79" y="82"/>
                  </a:lnTo>
                  <a:lnTo>
                    <a:pt x="87" y="84"/>
                  </a:lnTo>
                  <a:lnTo>
                    <a:pt x="94" y="78"/>
                  </a:lnTo>
                  <a:lnTo>
                    <a:pt x="101" y="73"/>
                  </a:lnTo>
                  <a:lnTo>
                    <a:pt x="108" y="68"/>
                  </a:lnTo>
                  <a:lnTo>
                    <a:pt x="116" y="62"/>
                  </a:lnTo>
                  <a:lnTo>
                    <a:pt x="126" y="59"/>
                  </a:lnTo>
                  <a:lnTo>
                    <a:pt x="135" y="55"/>
                  </a:lnTo>
                  <a:lnTo>
                    <a:pt x="146" y="54"/>
                  </a:lnTo>
                  <a:lnTo>
                    <a:pt x="158" y="54"/>
                  </a:lnTo>
                  <a:lnTo>
                    <a:pt x="172" y="57"/>
                  </a:lnTo>
                  <a:lnTo>
                    <a:pt x="185" y="58"/>
                  </a:lnTo>
                  <a:lnTo>
                    <a:pt x="202" y="59"/>
                  </a:lnTo>
                  <a:lnTo>
                    <a:pt x="218" y="59"/>
                  </a:lnTo>
                  <a:lnTo>
                    <a:pt x="235" y="60"/>
                  </a:lnTo>
                  <a:lnTo>
                    <a:pt x="252" y="60"/>
                  </a:lnTo>
                  <a:lnTo>
                    <a:pt x="270" y="60"/>
                  </a:lnTo>
                  <a:lnTo>
                    <a:pt x="287" y="60"/>
                  </a:lnTo>
                  <a:lnTo>
                    <a:pt x="303" y="59"/>
                  </a:lnTo>
                  <a:lnTo>
                    <a:pt x="318" y="59"/>
                  </a:lnTo>
                  <a:lnTo>
                    <a:pt x="332" y="59"/>
                  </a:lnTo>
                  <a:lnTo>
                    <a:pt x="344" y="59"/>
                  </a:lnTo>
                  <a:lnTo>
                    <a:pt x="355" y="59"/>
                  </a:lnTo>
                  <a:lnTo>
                    <a:pt x="363" y="59"/>
                  </a:lnTo>
                  <a:lnTo>
                    <a:pt x="369" y="59"/>
                  </a:lnTo>
                  <a:lnTo>
                    <a:pt x="372" y="59"/>
                  </a:lnTo>
                  <a:lnTo>
                    <a:pt x="372" y="60"/>
                  </a:lnTo>
                  <a:lnTo>
                    <a:pt x="372" y="62"/>
                  </a:lnTo>
                  <a:lnTo>
                    <a:pt x="370" y="66"/>
                  </a:lnTo>
                  <a:lnTo>
                    <a:pt x="366" y="70"/>
                  </a:lnTo>
                  <a:lnTo>
                    <a:pt x="361" y="76"/>
                  </a:lnTo>
                  <a:lnTo>
                    <a:pt x="350" y="82"/>
                  </a:lnTo>
                  <a:lnTo>
                    <a:pt x="338" y="88"/>
                  </a:lnTo>
                  <a:lnTo>
                    <a:pt x="319" y="92"/>
                  </a:lnTo>
                  <a:lnTo>
                    <a:pt x="304" y="95"/>
                  </a:lnTo>
                  <a:lnTo>
                    <a:pt x="290" y="96"/>
                  </a:lnTo>
                  <a:lnTo>
                    <a:pt x="275" y="97"/>
                  </a:lnTo>
                  <a:lnTo>
                    <a:pt x="260" y="97"/>
                  </a:lnTo>
                  <a:lnTo>
                    <a:pt x="245" y="96"/>
                  </a:lnTo>
                  <a:lnTo>
                    <a:pt x="230" y="96"/>
                  </a:lnTo>
                  <a:lnTo>
                    <a:pt x="215" y="95"/>
                  </a:lnTo>
                  <a:lnTo>
                    <a:pt x="200" y="95"/>
                  </a:lnTo>
                  <a:lnTo>
                    <a:pt x="185" y="95"/>
                  </a:lnTo>
                  <a:lnTo>
                    <a:pt x="172" y="95"/>
                  </a:lnTo>
                  <a:lnTo>
                    <a:pt x="158" y="97"/>
                  </a:lnTo>
                  <a:lnTo>
                    <a:pt x="144" y="99"/>
                  </a:lnTo>
                  <a:lnTo>
                    <a:pt x="131" y="103"/>
                  </a:lnTo>
                  <a:lnTo>
                    <a:pt x="119" y="107"/>
                  </a:lnTo>
                  <a:lnTo>
                    <a:pt x="107" y="113"/>
                  </a:lnTo>
                  <a:lnTo>
                    <a:pt x="96" y="121"/>
                  </a:lnTo>
                  <a:lnTo>
                    <a:pt x="63" y="119"/>
                  </a:lnTo>
                  <a:lnTo>
                    <a:pt x="38" y="108"/>
                  </a:lnTo>
                  <a:lnTo>
                    <a:pt x="21" y="92"/>
                  </a:lnTo>
                  <a:lnTo>
                    <a:pt x="9" y="72"/>
                  </a:lnTo>
                  <a:lnTo>
                    <a:pt x="2" y="51"/>
                  </a:lnTo>
                  <a:lnTo>
                    <a:pt x="0" y="30"/>
                  </a:lnTo>
                  <a:lnTo>
                    <a:pt x="1" y="13"/>
                  </a:lnTo>
                  <a:lnTo>
                    <a:pt x="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7" name="Freeform 26"/>
            <p:cNvSpPr>
              <a:spLocks/>
            </p:cNvSpPr>
            <p:nvPr/>
          </p:nvSpPr>
          <p:spPr bwMode="auto">
            <a:xfrm>
              <a:off x="4027" y="1399"/>
              <a:ext cx="165" cy="128"/>
            </a:xfrm>
            <a:custGeom>
              <a:avLst/>
              <a:gdLst>
                <a:gd name="T0" fmla="*/ 1 w 328"/>
                <a:gd name="T1" fmla="*/ 64 h 256"/>
                <a:gd name="T2" fmla="*/ 6 w 328"/>
                <a:gd name="T3" fmla="*/ 62 h 256"/>
                <a:gd name="T4" fmla="*/ 14 w 328"/>
                <a:gd name="T5" fmla="*/ 58 h 256"/>
                <a:gd name="T6" fmla="*/ 25 w 328"/>
                <a:gd name="T7" fmla="*/ 53 h 256"/>
                <a:gd name="T8" fmla="*/ 37 w 328"/>
                <a:gd name="T9" fmla="*/ 48 h 256"/>
                <a:gd name="T10" fmla="*/ 48 w 328"/>
                <a:gd name="T11" fmla="*/ 44 h 256"/>
                <a:gd name="T12" fmla="*/ 57 w 328"/>
                <a:gd name="T13" fmla="*/ 39 h 256"/>
                <a:gd name="T14" fmla="*/ 62 w 328"/>
                <a:gd name="T15" fmla="*/ 37 h 256"/>
                <a:gd name="T16" fmla="*/ 60 w 328"/>
                <a:gd name="T17" fmla="*/ 35 h 256"/>
                <a:gd name="T18" fmla="*/ 56 w 328"/>
                <a:gd name="T19" fmla="*/ 34 h 256"/>
                <a:gd name="T20" fmla="*/ 52 w 328"/>
                <a:gd name="T21" fmla="*/ 31 h 256"/>
                <a:gd name="T22" fmla="*/ 48 w 328"/>
                <a:gd name="T23" fmla="*/ 28 h 256"/>
                <a:gd name="T24" fmla="*/ 49 w 328"/>
                <a:gd name="T25" fmla="*/ 23 h 256"/>
                <a:gd name="T26" fmla="*/ 54 w 328"/>
                <a:gd name="T27" fmla="*/ 18 h 256"/>
                <a:gd name="T28" fmla="*/ 62 w 328"/>
                <a:gd name="T29" fmla="*/ 15 h 256"/>
                <a:gd name="T30" fmla="*/ 69 w 328"/>
                <a:gd name="T31" fmla="*/ 11 h 256"/>
                <a:gd name="T32" fmla="*/ 68 w 328"/>
                <a:gd name="T33" fmla="*/ 7 h 256"/>
                <a:gd name="T34" fmla="*/ 60 w 328"/>
                <a:gd name="T35" fmla="*/ 7 h 256"/>
                <a:gd name="T36" fmla="*/ 53 w 328"/>
                <a:gd name="T37" fmla="*/ 8 h 256"/>
                <a:gd name="T38" fmla="*/ 47 w 328"/>
                <a:gd name="T39" fmla="*/ 6 h 256"/>
                <a:gd name="T40" fmla="*/ 51 w 328"/>
                <a:gd name="T41" fmla="*/ 1 h 256"/>
                <a:gd name="T42" fmla="*/ 60 w 328"/>
                <a:gd name="T43" fmla="*/ 0 h 256"/>
                <a:gd name="T44" fmla="*/ 69 w 328"/>
                <a:gd name="T45" fmla="*/ 1 h 256"/>
                <a:gd name="T46" fmla="*/ 78 w 328"/>
                <a:gd name="T47" fmla="*/ 3 h 256"/>
                <a:gd name="T48" fmla="*/ 83 w 328"/>
                <a:gd name="T49" fmla="*/ 6 h 256"/>
                <a:gd name="T50" fmla="*/ 79 w 328"/>
                <a:gd name="T51" fmla="*/ 12 h 256"/>
                <a:gd name="T52" fmla="*/ 74 w 328"/>
                <a:gd name="T53" fmla="*/ 19 h 256"/>
                <a:gd name="T54" fmla="*/ 68 w 328"/>
                <a:gd name="T55" fmla="*/ 24 h 256"/>
                <a:gd name="T56" fmla="*/ 68 w 328"/>
                <a:gd name="T57" fmla="*/ 27 h 256"/>
                <a:gd name="T58" fmla="*/ 72 w 328"/>
                <a:gd name="T59" fmla="*/ 29 h 256"/>
                <a:gd name="T60" fmla="*/ 76 w 328"/>
                <a:gd name="T61" fmla="*/ 30 h 256"/>
                <a:gd name="T62" fmla="*/ 78 w 328"/>
                <a:gd name="T63" fmla="*/ 33 h 256"/>
                <a:gd name="T64" fmla="*/ 77 w 328"/>
                <a:gd name="T65" fmla="*/ 39 h 256"/>
                <a:gd name="T66" fmla="*/ 71 w 328"/>
                <a:gd name="T67" fmla="*/ 45 h 256"/>
                <a:gd name="T68" fmla="*/ 63 w 328"/>
                <a:gd name="T69" fmla="*/ 49 h 256"/>
                <a:gd name="T70" fmla="*/ 56 w 328"/>
                <a:gd name="T71" fmla="*/ 52 h 256"/>
                <a:gd name="T72" fmla="*/ 49 w 328"/>
                <a:gd name="T73" fmla="*/ 55 h 256"/>
                <a:gd name="T74" fmla="*/ 42 w 328"/>
                <a:gd name="T75" fmla="*/ 56 h 256"/>
                <a:gd name="T76" fmla="*/ 33 w 328"/>
                <a:gd name="T77" fmla="*/ 58 h 256"/>
                <a:gd name="T78" fmla="*/ 25 w 328"/>
                <a:gd name="T79" fmla="*/ 60 h 256"/>
                <a:gd name="T80" fmla="*/ 16 w 328"/>
                <a:gd name="T81" fmla="*/ 61 h 256"/>
                <a:gd name="T82" fmla="*/ 9 w 328"/>
                <a:gd name="T83" fmla="*/ 63 h 256"/>
                <a:gd name="T84" fmla="*/ 4 w 328"/>
                <a:gd name="T85" fmla="*/ 64 h 256"/>
                <a:gd name="T86" fmla="*/ 1 w 328"/>
                <a:gd name="T87" fmla="*/ 64 h 2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8" h="256">
                  <a:moveTo>
                    <a:pt x="0" y="256"/>
                  </a:moveTo>
                  <a:lnTo>
                    <a:pt x="2" y="254"/>
                  </a:lnTo>
                  <a:lnTo>
                    <a:pt x="9" y="251"/>
                  </a:lnTo>
                  <a:lnTo>
                    <a:pt x="21" y="245"/>
                  </a:lnTo>
                  <a:lnTo>
                    <a:pt x="37" y="238"/>
                  </a:lnTo>
                  <a:lnTo>
                    <a:pt x="55" y="230"/>
                  </a:lnTo>
                  <a:lnTo>
                    <a:pt x="77" y="221"/>
                  </a:lnTo>
                  <a:lnTo>
                    <a:pt x="99" y="212"/>
                  </a:lnTo>
                  <a:lnTo>
                    <a:pt x="123" y="201"/>
                  </a:lnTo>
                  <a:lnTo>
                    <a:pt x="146" y="191"/>
                  </a:lnTo>
                  <a:lnTo>
                    <a:pt x="169" y="182"/>
                  </a:lnTo>
                  <a:lnTo>
                    <a:pt x="190" y="173"/>
                  </a:lnTo>
                  <a:lnTo>
                    <a:pt x="210" y="163"/>
                  </a:lnTo>
                  <a:lnTo>
                    <a:pt x="225" y="155"/>
                  </a:lnTo>
                  <a:lnTo>
                    <a:pt x="236" y="150"/>
                  </a:lnTo>
                  <a:lnTo>
                    <a:pt x="244" y="145"/>
                  </a:lnTo>
                  <a:lnTo>
                    <a:pt x="245" y="142"/>
                  </a:lnTo>
                  <a:lnTo>
                    <a:pt x="236" y="140"/>
                  </a:lnTo>
                  <a:lnTo>
                    <a:pt x="228" y="137"/>
                  </a:lnTo>
                  <a:lnTo>
                    <a:pt x="220" y="133"/>
                  </a:lnTo>
                  <a:lnTo>
                    <a:pt x="213" y="128"/>
                  </a:lnTo>
                  <a:lnTo>
                    <a:pt x="205" y="123"/>
                  </a:lnTo>
                  <a:lnTo>
                    <a:pt x="198" y="117"/>
                  </a:lnTo>
                  <a:lnTo>
                    <a:pt x="191" y="112"/>
                  </a:lnTo>
                  <a:lnTo>
                    <a:pt x="184" y="107"/>
                  </a:lnTo>
                  <a:lnTo>
                    <a:pt x="192" y="92"/>
                  </a:lnTo>
                  <a:lnTo>
                    <a:pt x="203" y="82"/>
                  </a:lnTo>
                  <a:lnTo>
                    <a:pt x="215" y="72"/>
                  </a:lnTo>
                  <a:lnTo>
                    <a:pt x="230" y="64"/>
                  </a:lnTo>
                  <a:lnTo>
                    <a:pt x="244" y="57"/>
                  </a:lnTo>
                  <a:lnTo>
                    <a:pt x="258" y="51"/>
                  </a:lnTo>
                  <a:lnTo>
                    <a:pt x="272" y="41"/>
                  </a:lnTo>
                  <a:lnTo>
                    <a:pt x="282" y="31"/>
                  </a:lnTo>
                  <a:lnTo>
                    <a:pt x="268" y="25"/>
                  </a:lnTo>
                  <a:lnTo>
                    <a:pt x="253" y="25"/>
                  </a:lnTo>
                  <a:lnTo>
                    <a:pt x="239" y="28"/>
                  </a:lnTo>
                  <a:lnTo>
                    <a:pt x="222" y="30"/>
                  </a:lnTo>
                  <a:lnTo>
                    <a:pt x="209" y="31"/>
                  </a:lnTo>
                  <a:lnTo>
                    <a:pt x="196" y="29"/>
                  </a:lnTo>
                  <a:lnTo>
                    <a:pt x="187" y="22"/>
                  </a:lnTo>
                  <a:lnTo>
                    <a:pt x="182" y="7"/>
                  </a:lnTo>
                  <a:lnTo>
                    <a:pt x="200" y="2"/>
                  </a:lnTo>
                  <a:lnTo>
                    <a:pt x="219" y="0"/>
                  </a:lnTo>
                  <a:lnTo>
                    <a:pt x="239" y="0"/>
                  </a:lnTo>
                  <a:lnTo>
                    <a:pt x="257" y="0"/>
                  </a:lnTo>
                  <a:lnTo>
                    <a:pt x="275" y="2"/>
                  </a:lnTo>
                  <a:lnTo>
                    <a:pt x="294" y="6"/>
                  </a:lnTo>
                  <a:lnTo>
                    <a:pt x="311" y="10"/>
                  </a:lnTo>
                  <a:lnTo>
                    <a:pt x="328" y="16"/>
                  </a:lnTo>
                  <a:lnTo>
                    <a:pt x="328" y="24"/>
                  </a:lnTo>
                  <a:lnTo>
                    <a:pt x="323" y="36"/>
                  </a:lnTo>
                  <a:lnTo>
                    <a:pt x="315" y="48"/>
                  </a:lnTo>
                  <a:lnTo>
                    <a:pt x="304" y="61"/>
                  </a:lnTo>
                  <a:lnTo>
                    <a:pt x="292" y="74"/>
                  </a:lnTo>
                  <a:lnTo>
                    <a:pt x="280" y="85"/>
                  </a:lnTo>
                  <a:lnTo>
                    <a:pt x="270" y="95"/>
                  </a:lnTo>
                  <a:lnTo>
                    <a:pt x="263" y="101"/>
                  </a:lnTo>
                  <a:lnTo>
                    <a:pt x="270" y="106"/>
                  </a:lnTo>
                  <a:lnTo>
                    <a:pt x="278" y="109"/>
                  </a:lnTo>
                  <a:lnTo>
                    <a:pt x="285" y="113"/>
                  </a:lnTo>
                  <a:lnTo>
                    <a:pt x="293" y="116"/>
                  </a:lnTo>
                  <a:lnTo>
                    <a:pt x="300" y="120"/>
                  </a:lnTo>
                  <a:lnTo>
                    <a:pt x="307" y="125"/>
                  </a:lnTo>
                  <a:lnTo>
                    <a:pt x="311" y="132"/>
                  </a:lnTo>
                  <a:lnTo>
                    <a:pt x="313" y="140"/>
                  </a:lnTo>
                  <a:lnTo>
                    <a:pt x="305" y="155"/>
                  </a:lnTo>
                  <a:lnTo>
                    <a:pt x="295" y="168"/>
                  </a:lnTo>
                  <a:lnTo>
                    <a:pt x="281" y="178"/>
                  </a:lnTo>
                  <a:lnTo>
                    <a:pt x="267" y="186"/>
                  </a:lnTo>
                  <a:lnTo>
                    <a:pt x="251" y="195"/>
                  </a:lnTo>
                  <a:lnTo>
                    <a:pt x="236" y="201"/>
                  </a:lnTo>
                  <a:lnTo>
                    <a:pt x="220" y="207"/>
                  </a:lnTo>
                  <a:lnTo>
                    <a:pt x="205" y="214"/>
                  </a:lnTo>
                  <a:lnTo>
                    <a:pt x="192" y="218"/>
                  </a:lnTo>
                  <a:lnTo>
                    <a:pt x="179" y="221"/>
                  </a:lnTo>
                  <a:lnTo>
                    <a:pt x="164" y="224"/>
                  </a:lnTo>
                  <a:lnTo>
                    <a:pt x="147" y="228"/>
                  </a:lnTo>
                  <a:lnTo>
                    <a:pt x="130" y="231"/>
                  </a:lnTo>
                  <a:lnTo>
                    <a:pt x="114" y="235"/>
                  </a:lnTo>
                  <a:lnTo>
                    <a:pt x="97" y="238"/>
                  </a:lnTo>
                  <a:lnTo>
                    <a:pt x="81" y="242"/>
                  </a:lnTo>
                  <a:lnTo>
                    <a:pt x="64" y="244"/>
                  </a:lnTo>
                  <a:lnTo>
                    <a:pt x="49" y="248"/>
                  </a:lnTo>
                  <a:lnTo>
                    <a:pt x="36" y="250"/>
                  </a:lnTo>
                  <a:lnTo>
                    <a:pt x="24" y="251"/>
                  </a:lnTo>
                  <a:lnTo>
                    <a:pt x="14" y="253"/>
                  </a:lnTo>
                  <a:lnTo>
                    <a:pt x="7" y="254"/>
                  </a:lnTo>
                  <a:lnTo>
                    <a:pt x="2" y="256"/>
                  </a:lnTo>
                  <a:lnTo>
                    <a:pt x="0" y="25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8" name="Freeform 27"/>
            <p:cNvSpPr>
              <a:spLocks/>
            </p:cNvSpPr>
            <p:nvPr/>
          </p:nvSpPr>
          <p:spPr bwMode="auto">
            <a:xfrm>
              <a:off x="3957" y="1451"/>
              <a:ext cx="111" cy="63"/>
            </a:xfrm>
            <a:custGeom>
              <a:avLst/>
              <a:gdLst>
                <a:gd name="T0" fmla="*/ 3 w 223"/>
                <a:gd name="T1" fmla="*/ 25 h 126"/>
                <a:gd name="T2" fmla="*/ 6 w 223"/>
                <a:gd name="T3" fmla="*/ 22 h 126"/>
                <a:gd name="T4" fmla="*/ 9 w 223"/>
                <a:gd name="T5" fmla="*/ 20 h 126"/>
                <a:gd name="T6" fmla="*/ 12 w 223"/>
                <a:gd name="T7" fmla="*/ 18 h 126"/>
                <a:gd name="T8" fmla="*/ 15 w 223"/>
                <a:gd name="T9" fmla="*/ 16 h 126"/>
                <a:gd name="T10" fmla="*/ 18 w 223"/>
                <a:gd name="T11" fmla="*/ 14 h 126"/>
                <a:gd name="T12" fmla="*/ 21 w 223"/>
                <a:gd name="T13" fmla="*/ 13 h 126"/>
                <a:gd name="T14" fmla="*/ 24 w 223"/>
                <a:gd name="T15" fmla="*/ 11 h 126"/>
                <a:gd name="T16" fmla="*/ 27 w 223"/>
                <a:gd name="T17" fmla="*/ 10 h 126"/>
                <a:gd name="T18" fmla="*/ 31 w 223"/>
                <a:gd name="T19" fmla="*/ 8 h 126"/>
                <a:gd name="T20" fmla="*/ 34 w 223"/>
                <a:gd name="T21" fmla="*/ 7 h 126"/>
                <a:gd name="T22" fmla="*/ 37 w 223"/>
                <a:gd name="T23" fmla="*/ 6 h 126"/>
                <a:gd name="T24" fmla="*/ 41 w 223"/>
                <a:gd name="T25" fmla="*/ 5 h 126"/>
                <a:gd name="T26" fmla="*/ 44 w 223"/>
                <a:gd name="T27" fmla="*/ 4 h 126"/>
                <a:gd name="T28" fmla="*/ 47 w 223"/>
                <a:gd name="T29" fmla="*/ 3 h 126"/>
                <a:gd name="T30" fmla="*/ 51 w 223"/>
                <a:gd name="T31" fmla="*/ 1 h 126"/>
                <a:gd name="T32" fmla="*/ 54 w 223"/>
                <a:gd name="T33" fmla="*/ 0 h 126"/>
                <a:gd name="T34" fmla="*/ 55 w 223"/>
                <a:gd name="T35" fmla="*/ 1 h 126"/>
                <a:gd name="T36" fmla="*/ 55 w 223"/>
                <a:gd name="T37" fmla="*/ 3 h 126"/>
                <a:gd name="T38" fmla="*/ 55 w 223"/>
                <a:gd name="T39" fmla="*/ 6 h 126"/>
                <a:gd name="T40" fmla="*/ 55 w 223"/>
                <a:gd name="T41" fmla="*/ 8 h 126"/>
                <a:gd name="T42" fmla="*/ 51 w 223"/>
                <a:gd name="T43" fmla="*/ 9 h 126"/>
                <a:gd name="T44" fmla="*/ 47 w 223"/>
                <a:gd name="T45" fmla="*/ 11 h 126"/>
                <a:gd name="T46" fmla="*/ 43 w 223"/>
                <a:gd name="T47" fmla="*/ 12 h 126"/>
                <a:gd name="T48" fmla="*/ 39 w 223"/>
                <a:gd name="T49" fmla="*/ 14 h 126"/>
                <a:gd name="T50" fmla="*/ 35 w 223"/>
                <a:gd name="T51" fmla="*/ 16 h 126"/>
                <a:gd name="T52" fmla="*/ 32 w 223"/>
                <a:gd name="T53" fmla="*/ 18 h 126"/>
                <a:gd name="T54" fmla="*/ 28 w 223"/>
                <a:gd name="T55" fmla="*/ 20 h 126"/>
                <a:gd name="T56" fmla="*/ 24 w 223"/>
                <a:gd name="T57" fmla="*/ 22 h 126"/>
                <a:gd name="T58" fmla="*/ 21 w 223"/>
                <a:gd name="T59" fmla="*/ 23 h 126"/>
                <a:gd name="T60" fmla="*/ 18 w 223"/>
                <a:gd name="T61" fmla="*/ 25 h 126"/>
                <a:gd name="T62" fmla="*/ 14 w 223"/>
                <a:gd name="T63" fmla="*/ 27 h 126"/>
                <a:gd name="T64" fmla="*/ 11 w 223"/>
                <a:gd name="T65" fmla="*/ 28 h 126"/>
                <a:gd name="T66" fmla="*/ 8 w 223"/>
                <a:gd name="T67" fmla="*/ 30 h 126"/>
                <a:gd name="T68" fmla="*/ 5 w 223"/>
                <a:gd name="T69" fmla="*/ 31 h 126"/>
                <a:gd name="T70" fmla="*/ 2 w 223"/>
                <a:gd name="T71" fmla="*/ 31 h 126"/>
                <a:gd name="T72" fmla="*/ 0 w 223"/>
                <a:gd name="T73" fmla="*/ 32 h 126"/>
                <a:gd name="T74" fmla="*/ 0 w 223"/>
                <a:gd name="T75" fmla="*/ 31 h 126"/>
                <a:gd name="T76" fmla="*/ 1 w 223"/>
                <a:gd name="T77" fmla="*/ 29 h 126"/>
                <a:gd name="T78" fmla="*/ 2 w 223"/>
                <a:gd name="T79" fmla="*/ 27 h 126"/>
                <a:gd name="T80" fmla="*/ 3 w 223"/>
                <a:gd name="T81" fmla="*/ 25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3" h="126">
                  <a:moveTo>
                    <a:pt x="13" y="99"/>
                  </a:moveTo>
                  <a:lnTo>
                    <a:pt x="24" y="88"/>
                  </a:lnTo>
                  <a:lnTo>
                    <a:pt x="36" y="79"/>
                  </a:lnTo>
                  <a:lnTo>
                    <a:pt x="49" y="71"/>
                  </a:lnTo>
                  <a:lnTo>
                    <a:pt x="60" y="63"/>
                  </a:lnTo>
                  <a:lnTo>
                    <a:pt x="73" y="56"/>
                  </a:lnTo>
                  <a:lnTo>
                    <a:pt x="85" y="49"/>
                  </a:lnTo>
                  <a:lnTo>
                    <a:pt x="98" y="43"/>
                  </a:lnTo>
                  <a:lnTo>
                    <a:pt x="111" y="38"/>
                  </a:lnTo>
                  <a:lnTo>
                    <a:pt x="125" y="32"/>
                  </a:lnTo>
                  <a:lnTo>
                    <a:pt x="137" y="27"/>
                  </a:lnTo>
                  <a:lnTo>
                    <a:pt x="151" y="23"/>
                  </a:lnTo>
                  <a:lnTo>
                    <a:pt x="164" y="18"/>
                  </a:lnTo>
                  <a:lnTo>
                    <a:pt x="178" y="13"/>
                  </a:lnTo>
                  <a:lnTo>
                    <a:pt x="191" y="9"/>
                  </a:lnTo>
                  <a:lnTo>
                    <a:pt x="205" y="4"/>
                  </a:lnTo>
                  <a:lnTo>
                    <a:pt x="219" y="0"/>
                  </a:lnTo>
                  <a:lnTo>
                    <a:pt x="221" y="4"/>
                  </a:lnTo>
                  <a:lnTo>
                    <a:pt x="223" y="12"/>
                  </a:lnTo>
                  <a:lnTo>
                    <a:pt x="223" y="23"/>
                  </a:lnTo>
                  <a:lnTo>
                    <a:pt x="223" y="29"/>
                  </a:lnTo>
                  <a:lnTo>
                    <a:pt x="206" y="35"/>
                  </a:lnTo>
                  <a:lnTo>
                    <a:pt x="190" y="41"/>
                  </a:lnTo>
                  <a:lnTo>
                    <a:pt x="174" y="47"/>
                  </a:lnTo>
                  <a:lnTo>
                    <a:pt x="158" y="55"/>
                  </a:lnTo>
                  <a:lnTo>
                    <a:pt x="143" y="62"/>
                  </a:lnTo>
                  <a:lnTo>
                    <a:pt x="128" y="70"/>
                  </a:lnTo>
                  <a:lnTo>
                    <a:pt x="113" y="77"/>
                  </a:lnTo>
                  <a:lnTo>
                    <a:pt x="99" y="85"/>
                  </a:lnTo>
                  <a:lnTo>
                    <a:pt x="85" y="92"/>
                  </a:lnTo>
                  <a:lnTo>
                    <a:pt x="72" y="100"/>
                  </a:lnTo>
                  <a:lnTo>
                    <a:pt x="59" y="106"/>
                  </a:lnTo>
                  <a:lnTo>
                    <a:pt x="46" y="111"/>
                  </a:lnTo>
                  <a:lnTo>
                    <a:pt x="34" y="117"/>
                  </a:lnTo>
                  <a:lnTo>
                    <a:pt x="22" y="122"/>
                  </a:lnTo>
                  <a:lnTo>
                    <a:pt x="11" y="124"/>
                  </a:lnTo>
                  <a:lnTo>
                    <a:pt x="0" y="126"/>
                  </a:lnTo>
                  <a:lnTo>
                    <a:pt x="1" y="123"/>
                  </a:lnTo>
                  <a:lnTo>
                    <a:pt x="5" y="115"/>
                  </a:lnTo>
                  <a:lnTo>
                    <a:pt x="9" y="106"/>
                  </a:lnTo>
                  <a:lnTo>
                    <a:pt x="13" y="9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9" name="Freeform 28"/>
            <p:cNvSpPr>
              <a:spLocks/>
            </p:cNvSpPr>
            <p:nvPr/>
          </p:nvSpPr>
          <p:spPr bwMode="auto">
            <a:xfrm>
              <a:off x="3847" y="1459"/>
              <a:ext cx="78" cy="54"/>
            </a:xfrm>
            <a:custGeom>
              <a:avLst/>
              <a:gdLst>
                <a:gd name="T0" fmla="*/ 0 w 157"/>
                <a:gd name="T1" fmla="*/ 1 h 108"/>
                <a:gd name="T2" fmla="*/ 5 w 157"/>
                <a:gd name="T3" fmla="*/ 0 h 108"/>
                <a:gd name="T4" fmla="*/ 12 w 157"/>
                <a:gd name="T5" fmla="*/ 2 h 108"/>
                <a:gd name="T6" fmla="*/ 18 w 157"/>
                <a:gd name="T7" fmla="*/ 5 h 108"/>
                <a:gd name="T8" fmla="*/ 24 w 157"/>
                <a:gd name="T9" fmla="*/ 8 h 108"/>
                <a:gd name="T10" fmla="*/ 29 w 157"/>
                <a:gd name="T11" fmla="*/ 12 h 108"/>
                <a:gd name="T12" fmla="*/ 33 w 157"/>
                <a:gd name="T13" fmla="*/ 16 h 108"/>
                <a:gd name="T14" fmla="*/ 37 w 157"/>
                <a:gd name="T15" fmla="*/ 18 h 108"/>
                <a:gd name="T16" fmla="*/ 38 w 157"/>
                <a:gd name="T17" fmla="*/ 19 h 108"/>
                <a:gd name="T18" fmla="*/ 38 w 157"/>
                <a:gd name="T19" fmla="*/ 22 h 108"/>
                <a:gd name="T20" fmla="*/ 39 w 157"/>
                <a:gd name="T21" fmla="*/ 24 h 108"/>
                <a:gd name="T22" fmla="*/ 39 w 157"/>
                <a:gd name="T23" fmla="*/ 26 h 108"/>
                <a:gd name="T24" fmla="*/ 38 w 157"/>
                <a:gd name="T25" fmla="*/ 27 h 108"/>
                <a:gd name="T26" fmla="*/ 30 w 157"/>
                <a:gd name="T27" fmla="*/ 23 h 108"/>
                <a:gd name="T28" fmla="*/ 23 w 157"/>
                <a:gd name="T29" fmla="*/ 18 h 108"/>
                <a:gd name="T30" fmla="*/ 17 w 157"/>
                <a:gd name="T31" fmla="*/ 14 h 108"/>
                <a:gd name="T32" fmla="*/ 11 w 157"/>
                <a:gd name="T33" fmla="*/ 10 h 108"/>
                <a:gd name="T34" fmla="*/ 6 w 157"/>
                <a:gd name="T35" fmla="*/ 7 h 108"/>
                <a:gd name="T36" fmla="*/ 3 w 157"/>
                <a:gd name="T37" fmla="*/ 4 h 108"/>
                <a:gd name="T38" fmla="*/ 1 w 157"/>
                <a:gd name="T39" fmla="*/ 2 h 108"/>
                <a:gd name="T40" fmla="*/ 0 w 157"/>
                <a:gd name="T41" fmla="*/ 1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7" h="108">
                  <a:moveTo>
                    <a:pt x="0" y="3"/>
                  </a:moveTo>
                  <a:lnTo>
                    <a:pt x="23" y="0"/>
                  </a:lnTo>
                  <a:lnTo>
                    <a:pt x="48" y="5"/>
                  </a:lnTo>
                  <a:lnTo>
                    <a:pt x="74" y="17"/>
                  </a:lnTo>
                  <a:lnTo>
                    <a:pt x="97" y="31"/>
                  </a:lnTo>
                  <a:lnTo>
                    <a:pt x="118" y="47"/>
                  </a:lnTo>
                  <a:lnTo>
                    <a:pt x="135" y="61"/>
                  </a:lnTo>
                  <a:lnTo>
                    <a:pt x="148" y="71"/>
                  </a:lnTo>
                  <a:lnTo>
                    <a:pt x="153" y="76"/>
                  </a:lnTo>
                  <a:lnTo>
                    <a:pt x="153" y="85"/>
                  </a:lnTo>
                  <a:lnTo>
                    <a:pt x="156" y="94"/>
                  </a:lnTo>
                  <a:lnTo>
                    <a:pt x="157" y="102"/>
                  </a:lnTo>
                  <a:lnTo>
                    <a:pt x="152" y="108"/>
                  </a:lnTo>
                  <a:lnTo>
                    <a:pt x="122" y="90"/>
                  </a:lnTo>
                  <a:lnTo>
                    <a:pt x="93" y="71"/>
                  </a:lnTo>
                  <a:lnTo>
                    <a:pt x="68" y="55"/>
                  </a:lnTo>
                  <a:lnTo>
                    <a:pt x="45" y="39"/>
                  </a:lnTo>
                  <a:lnTo>
                    <a:pt x="27" y="25"/>
                  </a:lnTo>
                  <a:lnTo>
                    <a:pt x="13" y="15"/>
                  </a:lnTo>
                  <a:lnTo>
                    <a:pt x="4" y="7"/>
                  </a:lnTo>
                  <a:lnTo>
                    <a:pt x="0" y="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0" name="Freeform 29"/>
            <p:cNvSpPr>
              <a:spLocks/>
            </p:cNvSpPr>
            <p:nvPr/>
          </p:nvSpPr>
          <p:spPr bwMode="auto">
            <a:xfrm>
              <a:off x="3696" y="1430"/>
              <a:ext cx="110" cy="73"/>
            </a:xfrm>
            <a:custGeom>
              <a:avLst/>
              <a:gdLst>
                <a:gd name="T0" fmla="*/ 5 w 220"/>
                <a:gd name="T1" fmla="*/ 33 h 146"/>
                <a:gd name="T2" fmla="*/ 2 w 220"/>
                <a:gd name="T3" fmla="*/ 30 h 146"/>
                <a:gd name="T4" fmla="*/ 1 w 220"/>
                <a:gd name="T5" fmla="*/ 27 h 146"/>
                <a:gd name="T6" fmla="*/ 0 w 220"/>
                <a:gd name="T7" fmla="*/ 23 h 146"/>
                <a:gd name="T8" fmla="*/ 1 w 220"/>
                <a:gd name="T9" fmla="*/ 20 h 146"/>
                <a:gd name="T10" fmla="*/ 3 w 220"/>
                <a:gd name="T11" fmla="*/ 17 h 146"/>
                <a:gd name="T12" fmla="*/ 6 w 220"/>
                <a:gd name="T13" fmla="*/ 14 h 146"/>
                <a:gd name="T14" fmla="*/ 9 w 220"/>
                <a:gd name="T15" fmla="*/ 11 h 146"/>
                <a:gd name="T16" fmla="*/ 12 w 220"/>
                <a:gd name="T17" fmla="*/ 9 h 146"/>
                <a:gd name="T18" fmla="*/ 15 w 220"/>
                <a:gd name="T19" fmla="*/ 8 h 146"/>
                <a:gd name="T20" fmla="*/ 18 w 220"/>
                <a:gd name="T21" fmla="*/ 6 h 146"/>
                <a:gd name="T22" fmla="*/ 22 w 220"/>
                <a:gd name="T23" fmla="*/ 5 h 146"/>
                <a:gd name="T24" fmla="*/ 25 w 220"/>
                <a:gd name="T25" fmla="*/ 4 h 146"/>
                <a:gd name="T26" fmla="*/ 29 w 220"/>
                <a:gd name="T27" fmla="*/ 3 h 146"/>
                <a:gd name="T28" fmla="*/ 33 w 220"/>
                <a:gd name="T29" fmla="*/ 3 h 146"/>
                <a:gd name="T30" fmla="*/ 36 w 220"/>
                <a:gd name="T31" fmla="*/ 2 h 146"/>
                <a:gd name="T32" fmla="*/ 40 w 220"/>
                <a:gd name="T33" fmla="*/ 2 h 146"/>
                <a:gd name="T34" fmla="*/ 44 w 220"/>
                <a:gd name="T35" fmla="*/ 2 h 146"/>
                <a:gd name="T36" fmla="*/ 48 w 220"/>
                <a:gd name="T37" fmla="*/ 1 h 146"/>
                <a:gd name="T38" fmla="*/ 52 w 220"/>
                <a:gd name="T39" fmla="*/ 1 h 146"/>
                <a:gd name="T40" fmla="*/ 55 w 220"/>
                <a:gd name="T41" fmla="*/ 0 h 146"/>
                <a:gd name="T42" fmla="*/ 54 w 220"/>
                <a:gd name="T43" fmla="*/ 1 h 146"/>
                <a:gd name="T44" fmla="*/ 51 w 220"/>
                <a:gd name="T45" fmla="*/ 2 h 146"/>
                <a:gd name="T46" fmla="*/ 45 w 220"/>
                <a:gd name="T47" fmla="*/ 4 h 146"/>
                <a:gd name="T48" fmla="*/ 39 w 220"/>
                <a:gd name="T49" fmla="*/ 6 h 146"/>
                <a:gd name="T50" fmla="*/ 32 w 220"/>
                <a:gd name="T51" fmla="*/ 8 h 146"/>
                <a:gd name="T52" fmla="*/ 25 w 220"/>
                <a:gd name="T53" fmla="*/ 10 h 146"/>
                <a:gd name="T54" fmla="*/ 19 w 220"/>
                <a:gd name="T55" fmla="*/ 14 h 146"/>
                <a:gd name="T56" fmla="*/ 14 w 220"/>
                <a:gd name="T57" fmla="*/ 17 h 146"/>
                <a:gd name="T58" fmla="*/ 15 w 220"/>
                <a:gd name="T59" fmla="*/ 21 h 146"/>
                <a:gd name="T60" fmla="*/ 18 w 220"/>
                <a:gd name="T61" fmla="*/ 24 h 146"/>
                <a:gd name="T62" fmla="*/ 24 w 220"/>
                <a:gd name="T63" fmla="*/ 27 h 146"/>
                <a:gd name="T64" fmla="*/ 32 w 220"/>
                <a:gd name="T65" fmla="*/ 29 h 146"/>
                <a:gd name="T66" fmla="*/ 39 w 220"/>
                <a:gd name="T67" fmla="*/ 30 h 146"/>
                <a:gd name="T68" fmla="*/ 46 w 220"/>
                <a:gd name="T69" fmla="*/ 31 h 146"/>
                <a:gd name="T70" fmla="*/ 51 w 220"/>
                <a:gd name="T71" fmla="*/ 31 h 146"/>
                <a:gd name="T72" fmla="*/ 53 w 220"/>
                <a:gd name="T73" fmla="*/ 31 h 146"/>
                <a:gd name="T74" fmla="*/ 50 w 220"/>
                <a:gd name="T75" fmla="*/ 33 h 146"/>
                <a:gd name="T76" fmla="*/ 47 w 220"/>
                <a:gd name="T77" fmla="*/ 34 h 146"/>
                <a:gd name="T78" fmla="*/ 44 w 220"/>
                <a:gd name="T79" fmla="*/ 35 h 146"/>
                <a:gd name="T80" fmla="*/ 41 w 220"/>
                <a:gd name="T81" fmla="*/ 36 h 146"/>
                <a:gd name="T82" fmla="*/ 38 w 220"/>
                <a:gd name="T83" fmla="*/ 36 h 146"/>
                <a:gd name="T84" fmla="*/ 34 w 220"/>
                <a:gd name="T85" fmla="*/ 37 h 146"/>
                <a:gd name="T86" fmla="*/ 30 w 220"/>
                <a:gd name="T87" fmla="*/ 37 h 146"/>
                <a:gd name="T88" fmla="*/ 27 w 220"/>
                <a:gd name="T89" fmla="*/ 37 h 146"/>
                <a:gd name="T90" fmla="*/ 23 w 220"/>
                <a:gd name="T91" fmla="*/ 37 h 146"/>
                <a:gd name="T92" fmla="*/ 20 w 220"/>
                <a:gd name="T93" fmla="*/ 37 h 146"/>
                <a:gd name="T94" fmla="*/ 17 w 220"/>
                <a:gd name="T95" fmla="*/ 36 h 146"/>
                <a:gd name="T96" fmla="*/ 13 w 220"/>
                <a:gd name="T97" fmla="*/ 36 h 146"/>
                <a:gd name="T98" fmla="*/ 11 w 220"/>
                <a:gd name="T99" fmla="*/ 35 h 146"/>
                <a:gd name="T100" fmla="*/ 8 w 220"/>
                <a:gd name="T101" fmla="*/ 34 h 146"/>
                <a:gd name="T102" fmla="*/ 6 w 220"/>
                <a:gd name="T103" fmla="*/ 34 h 146"/>
                <a:gd name="T104" fmla="*/ 5 w 220"/>
                <a:gd name="T105" fmla="*/ 33 h 1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46">
                  <a:moveTo>
                    <a:pt x="17" y="129"/>
                  </a:moveTo>
                  <a:lnTo>
                    <a:pt x="6" y="120"/>
                  </a:lnTo>
                  <a:lnTo>
                    <a:pt x="1" y="107"/>
                  </a:lnTo>
                  <a:lnTo>
                    <a:pt x="0" y="92"/>
                  </a:lnTo>
                  <a:lnTo>
                    <a:pt x="1" y="78"/>
                  </a:lnTo>
                  <a:lnTo>
                    <a:pt x="12" y="66"/>
                  </a:lnTo>
                  <a:lnTo>
                    <a:pt x="22" y="54"/>
                  </a:lnTo>
                  <a:lnTo>
                    <a:pt x="34" y="44"/>
                  </a:lnTo>
                  <a:lnTo>
                    <a:pt x="46" y="36"/>
                  </a:lnTo>
                  <a:lnTo>
                    <a:pt x="59" y="29"/>
                  </a:lnTo>
                  <a:lnTo>
                    <a:pt x="72" y="23"/>
                  </a:lnTo>
                  <a:lnTo>
                    <a:pt x="85" y="18"/>
                  </a:lnTo>
                  <a:lnTo>
                    <a:pt x="100" y="15"/>
                  </a:lnTo>
                  <a:lnTo>
                    <a:pt x="114" y="12"/>
                  </a:lnTo>
                  <a:lnTo>
                    <a:pt x="129" y="9"/>
                  </a:lnTo>
                  <a:lnTo>
                    <a:pt x="144" y="7"/>
                  </a:lnTo>
                  <a:lnTo>
                    <a:pt x="159" y="6"/>
                  </a:lnTo>
                  <a:lnTo>
                    <a:pt x="175" y="5"/>
                  </a:lnTo>
                  <a:lnTo>
                    <a:pt x="190" y="4"/>
                  </a:lnTo>
                  <a:lnTo>
                    <a:pt x="205" y="1"/>
                  </a:lnTo>
                  <a:lnTo>
                    <a:pt x="220" y="0"/>
                  </a:lnTo>
                  <a:lnTo>
                    <a:pt x="214" y="4"/>
                  </a:lnTo>
                  <a:lnTo>
                    <a:pt x="201" y="8"/>
                  </a:lnTo>
                  <a:lnTo>
                    <a:pt x="179" y="14"/>
                  </a:lnTo>
                  <a:lnTo>
                    <a:pt x="153" y="21"/>
                  </a:lnTo>
                  <a:lnTo>
                    <a:pt x="126" y="30"/>
                  </a:lnTo>
                  <a:lnTo>
                    <a:pt x="98" y="40"/>
                  </a:lnTo>
                  <a:lnTo>
                    <a:pt x="74" y="53"/>
                  </a:lnTo>
                  <a:lnTo>
                    <a:pt x="55" y="68"/>
                  </a:lnTo>
                  <a:lnTo>
                    <a:pt x="57" y="83"/>
                  </a:lnTo>
                  <a:lnTo>
                    <a:pt x="70" y="96"/>
                  </a:lnTo>
                  <a:lnTo>
                    <a:pt x="95" y="105"/>
                  </a:lnTo>
                  <a:lnTo>
                    <a:pt x="125" y="113"/>
                  </a:lnTo>
                  <a:lnTo>
                    <a:pt x="155" y="118"/>
                  </a:lnTo>
                  <a:lnTo>
                    <a:pt x="182" y="121"/>
                  </a:lnTo>
                  <a:lnTo>
                    <a:pt x="202" y="123"/>
                  </a:lnTo>
                  <a:lnTo>
                    <a:pt x="209" y="123"/>
                  </a:lnTo>
                  <a:lnTo>
                    <a:pt x="198" y="129"/>
                  </a:lnTo>
                  <a:lnTo>
                    <a:pt x="188" y="134"/>
                  </a:lnTo>
                  <a:lnTo>
                    <a:pt x="175" y="137"/>
                  </a:lnTo>
                  <a:lnTo>
                    <a:pt x="163" y="141"/>
                  </a:lnTo>
                  <a:lnTo>
                    <a:pt x="149" y="143"/>
                  </a:lnTo>
                  <a:lnTo>
                    <a:pt x="134" y="145"/>
                  </a:lnTo>
                  <a:lnTo>
                    <a:pt x="120" y="145"/>
                  </a:lnTo>
                  <a:lnTo>
                    <a:pt x="105" y="146"/>
                  </a:lnTo>
                  <a:lnTo>
                    <a:pt x="91" y="145"/>
                  </a:lnTo>
                  <a:lnTo>
                    <a:pt x="77" y="145"/>
                  </a:lnTo>
                  <a:lnTo>
                    <a:pt x="65" y="143"/>
                  </a:lnTo>
                  <a:lnTo>
                    <a:pt x="52" y="142"/>
                  </a:lnTo>
                  <a:lnTo>
                    <a:pt x="42" y="139"/>
                  </a:lnTo>
                  <a:lnTo>
                    <a:pt x="31" y="136"/>
                  </a:lnTo>
                  <a:lnTo>
                    <a:pt x="23" y="133"/>
                  </a:lnTo>
                  <a:lnTo>
                    <a:pt x="17" y="12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1" name="Freeform 30"/>
            <p:cNvSpPr>
              <a:spLocks/>
            </p:cNvSpPr>
            <p:nvPr/>
          </p:nvSpPr>
          <p:spPr bwMode="auto">
            <a:xfrm>
              <a:off x="3938" y="1405"/>
              <a:ext cx="17" cy="86"/>
            </a:xfrm>
            <a:custGeom>
              <a:avLst/>
              <a:gdLst>
                <a:gd name="T0" fmla="*/ 1 w 36"/>
                <a:gd name="T1" fmla="*/ 40 h 172"/>
                <a:gd name="T2" fmla="*/ 0 w 36"/>
                <a:gd name="T3" fmla="*/ 30 h 172"/>
                <a:gd name="T4" fmla="*/ 0 w 36"/>
                <a:gd name="T5" fmla="*/ 21 h 172"/>
                <a:gd name="T6" fmla="*/ 1 w 36"/>
                <a:gd name="T7" fmla="*/ 12 h 172"/>
                <a:gd name="T8" fmla="*/ 1 w 36"/>
                <a:gd name="T9" fmla="*/ 2 h 172"/>
                <a:gd name="T10" fmla="*/ 3 w 36"/>
                <a:gd name="T11" fmla="*/ 2 h 172"/>
                <a:gd name="T12" fmla="*/ 5 w 36"/>
                <a:gd name="T13" fmla="*/ 1 h 172"/>
                <a:gd name="T14" fmla="*/ 6 w 36"/>
                <a:gd name="T15" fmla="*/ 0 h 172"/>
                <a:gd name="T16" fmla="*/ 8 w 36"/>
                <a:gd name="T17" fmla="*/ 2 h 172"/>
                <a:gd name="T18" fmla="*/ 8 w 36"/>
                <a:gd name="T19" fmla="*/ 12 h 172"/>
                <a:gd name="T20" fmla="*/ 8 w 36"/>
                <a:gd name="T21" fmla="*/ 22 h 172"/>
                <a:gd name="T22" fmla="*/ 7 w 36"/>
                <a:gd name="T23" fmla="*/ 32 h 172"/>
                <a:gd name="T24" fmla="*/ 6 w 36"/>
                <a:gd name="T25" fmla="*/ 43 h 172"/>
                <a:gd name="T26" fmla="*/ 4 w 36"/>
                <a:gd name="T27" fmla="*/ 43 h 172"/>
                <a:gd name="T28" fmla="*/ 3 w 36"/>
                <a:gd name="T29" fmla="*/ 43 h 172"/>
                <a:gd name="T30" fmla="*/ 2 w 36"/>
                <a:gd name="T31" fmla="*/ 41 h 172"/>
                <a:gd name="T32" fmla="*/ 1 w 36"/>
                <a:gd name="T33" fmla="*/ 4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72">
                  <a:moveTo>
                    <a:pt x="4" y="157"/>
                  </a:moveTo>
                  <a:lnTo>
                    <a:pt x="0" y="120"/>
                  </a:lnTo>
                  <a:lnTo>
                    <a:pt x="1" y="82"/>
                  </a:lnTo>
                  <a:lnTo>
                    <a:pt x="4" y="45"/>
                  </a:lnTo>
                  <a:lnTo>
                    <a:pt x="5" y="8"/>
                  </a:lnTo>
                  <a:lnTo>
                    <a:pt x="13" y="6"/>
                  </a:lnTo>
                  <a:lnTo>
                    <a:pt x="21" y="2"/>
                  </a:lnTo>
                  <a:lnTo>
                    <a:pt x="28" y="0"/>
                  </a:lnTo>
                  <a:lnTo>
                    <a:pt x="34" y="7"/>
                  </a:lnTo>
                  <a:lnTo>
                    <a:pt x="36" y="46"/>
                  </a:lnTo>
                  <a:lnTo>
                    <a:pt x="35" y="87"/>
                  </a:lnTo>
                  <a:lnTo>
                    <a:pt x="30" y="127"/>
                  </a:lnTo>
                  <a:lnTo>
                    <a:pt x="28" y="169"/>
                  </a:lnTo>
                  <a:lnTo>
                    <a:pt x="20" y="172"/>
                  </a:lnTo>
                  <a:lnTo>
                    <a:pt x="14" y="169"/>
                  </a:lnTo>
                  <a:lnTo>
                    <a:pt x="8" y="163"/>
                  </a:lnTo>
                  <a:lnTo>
                    <a:pt x="4" y="15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2" name="Freeform 31"/>
            <p:cNvSpPr>
              <a:spLocks/>
            </p:cNvSpPr>
            <p:nvPr/>
          </p:nvSpPr>
          <p:spPr bwMode="auto">
            <a:xfrm>
              <a:off x="4046" y="1336"/>
              <a:ext cx="18" cy="99"/>
            </a:xfrm>
            <a:custGeom>
              <a:avLst/>
              <a:gdLst>
                <a:gd name="T0" fmla="*/ 1 w 36"/>
                <a:gd name="T1" fmla="*/ 45 h 197"/>
                <a:gd name="T2" fmla="*/ 0 w 36"/>
                <a:gd name="T3" fmla="*/ 36 h 197"/>
                <a:gd name="T4" fmla="*/ 0 w 36"/>
                <a:gd name="T5" fmla="*/ 26 h 197"/>
                <a:gd name="T6" fmla="*/ 1 w 36"/>
                <a:gd name="T7" fmla="*/ 14 h 197"/>
                <a:gd name="T8" fmla="*/ 2 w 36"/>
                <a:gd name="T9" fmla="*/ 0 h 197"/>
                <a:gd name="T10" fmla="*/ 4 w 36"/>
                <a:gd name="T11" fmla="*/ 2 h 197"/>
                <a:gd name="T12" fmla="*/ 6 w 36"/>
                <a:gd name="T13" fmla="*/ 6 h 197"/>
                <a:gd name="T14" fmla="*/ 7 w 36"/>
                <a:gd name="T15" fmla="*/ 11 h 197"/>
                <a:gd name="T16" fmla="*/ 8 w 36"/>
                <a:gd name="T17" fmla="*/ 14 h 197"/>
                <a:gd name="T18" fmla="*/ 9 w 36"/>
                <a:gd name="T19" fmla="*/ 23 h 197"/>
                <a:gd name="T20" fmla="*/ 9 w 36"/>
                <a:gd name="T21" fmla="*/ 32 h 197"/>
                <a:gd name="T22" fmla="*/ 9 w 36"/>
                <a:gd name="T23" fmla="*/ 41 h 197"/>
                <a:gd name="T24" fmla="*/ 7 w 36"/>
                <a:gd name="T25" fmla="*/ 50 h 197"/>
                <a:gd name="T26" fmla="*/ 5 w 36"/>
                <a:gd name="T27" fmla="*/ 50 h 197"/>
                <a:gd name="T28" fmla="*/ 3 w 36"/>
                <a:gd name="T29" fmla="*/ 49 h 197"/>
                <a:gd name="T30" fmla="*/ 1 w 36"/>
                <a:gd name="T31" fmla="*/ 48 h 197"/>
                <a:gd name="T32" fmla="*/ 1 w 36"/>
                <a:gd name="T33" fmla="*/ 45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97">
                  <a:moveTo>
                    <a:pt x="1" y="179"/>
                  </a:moveTo>
                  <a:lnTo>
                    <a:pt x="0" y="143"/>
                  </a:lnTo>
                  <a:lnTo>
                    <a:pt x="0" y="102"/>
                  </a:lnTo>
                  <a:lnTo>
                    <a:pt x="2" y="54"/>
                  </a:lnTo>
                  <a:lnTo>
                    <a:pt x="5" y="0"/>
                  </a:lnTo>
                  <a:lnTo>
                    <a:pt x="14" y="5"/>
                  </a:lnTo>
                  <a:lnTo>
                    <a:pt x="21" y="23"/>
                  </a:lnTo>
                  <a:lnTo>
                    <a:pt x="25" y="43"/>
                  </a:lnTo>
                  <a:lnTo>
                    <a:pt x="30" y="54"/>
                  </a:lnTo>
                  <a:lnTo>
                    <a:pt x="33" y="90"/>
                  </a:lnTo>
                  <a:lnTo>
                    <a:pt x="36" y="127"/>
                  </a:lnTo>
                  <a:lnTo>
                    <a:pt x="36" y="164"/>
                  </a:lnTo>
                  <a:lnTo>
                    <a:pt x="28" y="197"/>
                  </a:lnTo>
                  <a:lnTo>
                    <a:pt x="17" y="197"/>
                  </a:lnTo>
                  <a:lnTo>
                    <a:pt x="9" y="195"/>
                  </a:lnTo>
                  <a:lnTo>
                    <a:pt x="3" y="189"/>
                  </a:lnTo>
                  <a:lnTo>
                    <a:pt x="1" y="17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3" name="Freeform 32"/>
            <p:cNvSpPr>
              <a:spLocks/>
            </p:cNvSpPr>
            <p:nvPr/>
          </p:nvSpPr>
          <p:spPr bwMode="auto">
            <a:xfrm>
              <a:off x="3837" y="1334"/>
              <a:ext cx="20" cy="108"/>
            </a:xfrm>
            <a:custGeom>
              <a:avLst/>
              <a:gdLst>
                <a:gd name="T0" fmla="*/ 0 w 39"/>
                <a:gd name="T1" fmla="*/ 51 h 216"/>
                <a:gd name="T2" fmla="*/ 1 w 39"/>
                <a:gd name="T3" fmla="*/ 39 h 216"/>
                <a:gd name="T4" fmla="*/ 1 w 39"/>
                <a:gd name="T5" fmla="*/ 25 h 216"/>
                <a:gd name="T6" fmla="*/ 2 w 39"/>
                <a:gd name="T7" fmla="*/ 12 h 216"/>
                <a:gd name="T8" fmla="*/ 3 w 39"/>
                <a:gd name="T9" fmla="*/ 1 h 216"/>
                <a:gd name="T10" fmla="*/ 5 w 39"/>
                <a:gd name="T11" fmla="*/ 1 h 216"/>
                <a:gd name="T12" fmla="*/ 8 w 39"/>
                <a:gd name="T13" fmla="*/ 0 h 216"/>
                <a:gd name="T14" fmla="*/ 9 w 39"/>
                <a:gd name="T15" fmla="*/ 1 h 216"/>
                <a:gd name="T16" fmla="*/ 10 w 39"/>
                <a:gd name="T17" fmla="*/ 2 h 216"/>
                <a:gd name="T18" fmla="*/ 9 w 39"/>
                <a:gd name="T19" fmla="*/ 13 h 216"/>
                <a:gd name="T20" fmla="*/ 9 w 39"/>
                <a:gd name="T21" fmla="*/ 23 h 216"/>
                <a:gd name="T22" fmla="*/ 10 w 39"/>
                <a:gd name="T23" fmla="*/ 34 h 216"/>
                <a:gd name="T24" fmla="*/ 10 w 39"/>
                <a:gd name="T25" fmla="*/ 45 h 216"/>
                <a:gd name="T26" fmla="*/ 9 w 39"/>
                <a:gd name="T27" fmla="*/ 48 h 216"/>
                <a:gd name="T28" fmla="*/ 8 w 39"/>
                <a:gd name="T29" fmla="*/ 50 h 216"/>
                <a:gd name="T30" fmla="*/ 6 w 39"/>
                <a:gd name="T31" fmla="*/ 52 h 216"/>
                <a:gd name="T32" fmla="*/ 4 w 39"/>
                <a:gd name="T33" fmla="*/ 53 h 216"/>
                <a:gd name="T34" fmla="*/ 3 w 39"/>
                <a:gd name="T35" fmla="*/ 54 h 216"/>
                <a:gd name="T36" fmla="*/ 1 w 39"/>
                <a:gd name="T37" fmla="*/ 54 h 216"/>
                <a:gd name="T38" fmla="*/ 1 w 39"/>
                <a:gd name="T39" fmla="*/ 54 h 216"/>
                <a:gd name="T40" fmla="*/ 0 w 39"/>
                <a:gd name="T41" fmla="*/ 51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16">
                  <a:moveTo>
                    <a:pt x="0" y="204"/>
                  </a:moveTo>
                  <a:lnTo>
                    <a:pt x="4" y="155"/>
                  </a:lnTo>
                  <a:lnTo>
                    <a:pt x="4" y="100"/>
                  </a:lnTo>
                  <a:lnTo>
                    <a:pt x="5" y="47"/>
                  </a:lnTo>
                  <a:lnTo>
                    <a:pt x="12" y="1"/>
                  </a:lnTo>
                  <a:lnTo>
                    <a:pt x="20" y="1"/>
                  </a:lnTo>
                  <a:lnTo>
                    <a:pt x="30" y="0"/>
                  </a:lnTo>
                  <a:lnTo>
                    <a:pt x="35" y="1"/>
                  </a:lnTo>
                  <a:lnTo>
                    <a:pt x="39" y="8"/>
                  </a:lnTo>
                  <a:lnTo>
                    <a:pt x="35" y="49"/>
                  </a:lnTo>
                  <a:lnTo>
                    <a:pt x="36" y="92"/>
                  </a:lnTo>
                  <a:lnTo>
                    <a:pt x="38" y="136"/>
                  </a:lnTo>
                  <a:lnTo>
                    <a:pt x="39" y="179"/>
                  </a:lnTo>
                  <a:lnTo>
                    <a:pt x="35" y="189"/>
                  </a:lnTo>
                  <a:lnTo>
                    <a:pt x="30" y="197"/>
                  </a:lnTo>
                  <a:lnTo>
                    <a:pt x="23" y="205"/>
                  </a:lnTo>
                  <a:lnTo>
                    <a:pt x="16" y="212"/>
                  </a:lnTo>
                  <a:lnTo>
                    <a:pt x="9" y="216"/>
                  </a:lnTo>
                  <a:lnTo>
                    <a:pt x="4" y="216"/>
                  </a:lnTo>
                  <a:lnTo>
                    <a:pt x="1" y="213"/>
                  </a:lnTo>
                  <a:lnTo>
                    <a:pt x="0" y="20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4" name="Freeform 33"/>
            <p:cNvSpPr>
              <a:spLocks/>
            </p:cNvSpPr>
            <p:nvPr/>
          </p:nvSpPr>
          <p:spPr bwMode="auto">
            <a:xfrm>
              <a:off x="3874" y="1347"/>
              <a:ext cx="157" cy="44"/>
            </a:xfrm>
            <a:custGeom>
              <a:avLst/>
              <a:gdLst>
                <a:gd name="T0" fmla="*/ 0 w 314"/>
                <a:gd name="T1" fmla="*/ 0 h 89"/>
                <a:gd name="T2" fmla="*/ 2 w 314"/>
                <a:gd name="T3" fmla="*/ 0 h 89"/>
                <a:gd name="T4" fmla="*/ 5 w 314"/>
                <a:gd name="T5" fmla="*/ 0 h 89"/>
                <a:gd name="T6" fmla="*/ 7 w 314"/>
                <a:gd name="T7" fmla="*/ 0 h 89"/>
                <a:gd name="T8" fmla="*/ 9 w 314"/>
                <a:gd name="T9" fmla="*/ 1 h 89"/>
                <a:gd name="T10" fmla="*/ 11 w 314"/>
                <a:gd name="T11" fmla="*/ 2 h 89"/>
                <a:gd name="T12" fmla="*/ 12 w 314"/>
                <a:gd name="T13" fmla="*/ 3 h 89"/>
                <a:gd name="T14" fmla="*/ 14 w 314"/>
                <a:gd name="T15" fmla="*/ 4 h 89"/>
                <a:gd name="T16" fmla="*/ 16 w 314"/>
                <a:gd name="T17" fmla="*/ 5 h 89"/>
                <a:gd name="T18" fmla="*/ 19 w 314"/>
                <a:gd name="T19" fmla="*/ 7 h 89"/>
                <a:gd name="T20" fmla="*/ 23 w 314"/>
                <a:gd name="T21" fmla="*/ 9 h 89"/>
                <a:gd name="T22" fmla="*/ 26 w 314"/>
                <a:gd name="T23" fmla="*/ 10 h 89"/>
                <a:gd name="T24" fmla="*/ 30 w 314"/>
                <a:gd name="T25" fmla="*/ 11 h 89"/>
                <a:gd name="T26" fmla="*/ 34 w 314"/>
                <a:gd name="T27" fmla="*/ 12 h 89"/>
                <a:gd name="T28" fmla="*/ 37 w 314"/>
                <a:gd name="T29" fmla="*/ 12 h 89"/>
                <a:gd name="T30" fmla="*/ 41 w 314"/>
                <a:gd name="T31" fmla="*/ 12 h 89"/>
                <a:gd name="T32" fmla="*/ 45 w 314"/>
                <a:gd name="T33" fmla="*/ 12 h 89"/>
                <a:gd name="T34" fmla="*/ 49 w 314"/>
                <a:gd name="T35" fmla="*/ 12 h 89"/>
                <a:gd name="T36" fmla="*/ 53 w 314"/>
                <a:gd name="T37" fmla="*/ 12 h 89"/>
                <a:gd name="T38" fmla="*/ 56 w 314"/>
                <a:gd name="T39" fmla="*/ 11 h 89"/>
                <a:gd name="T40" fmla="*/ 60 w 314"/>
                <a:gd name="T41" fmla="*/ 10 h 89"/>
                <a:gd name="T42" fmla="*/ 64 w 314"/>
                <a:gd name="T43" fmla="*/ 9 h 89"/>
                <a:gd name="T44" fmla="*/ 67 w 314"/>
                <a:gd name="T45" fmla="*/ 7 h 89"/>
                <a:gd name="T46" fmla="*/ 70 w 314"/>
                <a:gd name="T47" fmla="*/ 6 h 89"/>
                <a:gd name="T48" fmla="*/ 74 w 314"/>
                <a:gd name="T49" fmla="*/ 4 h 89"/>
                <a:gd name="T50" fmla="*/ 75 w 314"/>
                <a:gd name="T51" fmla="*/ 4 h 89"/>
                <a:gd name="T52" fmla="*/ 77 w 314"/>
                <a:gd name="T53" fmla="*/ 3 h 89"/>
                <a:gd name="T54" fmla="*/ 78 w 314"/>
                <a:gd name="T55" fmla="*/ 4 h 89"/>
                <a:gd name="T56" fmla="*/ 79 w 314"/>
                <a:gd name="T57" fmla="*/ 5 h 89"/>
                <a:gd name="T58" fmla="*/ 78 w 314"/>
                <a:gd name="T59" fmla="*/ 6 h 89"/>
                <a:gd name="T60" fmla="*/ 77 w 314"/>
                <a:gd name="T61" fmla="*/ 7 h 89"/>
                <a:gd name="T62" fmla="*/ 75 w 314"/>
                <a:gd name="T63" fmla="*/ 8 h 89"/>
                <a:gd name="T64" fmla="*/ 72 w 314"/>
                <a:gd name="T65" fmla="*/ 9 h 89"/>
                <a:gd name="T66" fmla="*/ 69 w 314"/>
                <a:gd name="T67" fmla="*/ 11 h 89"/>
                <a:gd name="T68" fmla="*/ 66 w 314"/>
                <a:gd name="T69" fmla="*/ 12 h 89"/>
                <a:gd name="T70" fmla="*/ 62 w 314"/>
                <a:gd name="T71" fmla="*/ 14 h 89"/>
                <a:gd name="T72" fmla="*/ 58 w 314"/>
                <a:gd name="T73" fmla="*/ 15 h 89"/>
                <a:gd name="T74" fmla="*/ 53 w 314"/>
                <a:gd name="T75" fmla="*/ 17 h 89"/>
                <a:gd name="T76" fmla="*/ 49 w 314"/>
                <a:gd name="T77" fmla="*/ 18 h 89"/>
                <a:gd name="T78" fmla="*/ 45 w 314"/>
                <a:gd name="T79" fmla="*/ 19 h 89"/>
                <a:gd name="T80" fmla="*/ 41 w 314"/>
                <a:gd name="T81" fmla="*/ 20 h 89"/>
                <a:gd name="T82" fmla="*/ 37 w 314"/>
                <a:gd name="T83" fmla="*/ 21 h 89"/>
                <a:gd name="T84" fmla="*/ 34 w 314"/>
                <a:gd name="T85" fmla="*/ 22 h 89"/>
                <a:gd name="T86" fmla="*/ 30 w 314"/>
                <a:gd name="T87" fmla="*/ 22 h 89"/>
                <a:gd name="T88" fmla="*/ 28 w 314"/>
                <a:gd name="T89" fmla="*/ 22 h 89"/>
                <a:gd name="T90" fmla="*/ 24 w 314"/>
                <a:gd name="T91" fmla="*/ 20 h 89"/>
                <a:gd name="T92" fmla="*/ 19 w 314"/>
                <a:gd name="T93" fmla="*/ 16 h 89"/>
                <a:gd name="T94" fmla="*/ 14 w 314"/>
                <a:gd name="T95" fmla="*/ 13 h 89"/>
                <a:gd name="T96" fmla="*/ 10 w 314"/>
                <a:gd name="T97" fmla="*/ 9 h 89"/>
                <a:gd name="T98" fmla="*/ 6 w 314"/>
                <a:gd name="T99" fmla="*/ 6 h 89"/>
                <a:gd name="T100" fmla="*/ 3 w 314"/>
                <a:gd name="T101" fmla="*/ 3 h 89"/>
                <a:gd name="T102" fmla="*/ 1 w 314"/>
                <a:gd name="T103" fmla="*/ 1 h 89"/>
                <a:gd name="T104" fmla="*/ 0 w 314"/>
                <a:gd name="T105" fmla="*/ 0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4" h="89">
                  <a:moveTo>
                    <a:pt x="0" y="1"/>
                  </a:moveTo>
                  <a:lnTo>
                    <a:pt x="8" y="0"/>
                  </a:lnTo>
                  <a:lnTo>
                    <a:pt x="17" y="0"/>
                  </a:lnTo>
                  <a:lnTo>
                    <a:pt x="25" y="2"/>
                  </a:lnTo>
                  <a:lnTo>
                    <a:pt x="33" y="6"/>
                  </a:lnTo>
                  <a:lnTo>
                    <a:pt x="41" y="9"/>
                  </a:lnTo>
                  <a:lnTo>
                    <a:pt x="48" y="14"/>
                  </a:lnTo>
                  <a:lnTo>
                    <a:pt x="56" y="18"/>
                  </a:lnTo>
                  <a:lnTo>
                    <a:pt x="63" y="23"/>
                  </a:lnTo>
                  <a:lnTo>
                    <a:pt x="75" y="30"/>
                  </a:lnTo>
                  <a:lnTo>
                    <a:pt x="89" y="37"/>
                  </a:lnTo>
                  <a:lnTo>
                    <a:pt x="103" y="41"/>
                  </a:lnTo>
                  <a:lnTo>
                    <a:pt x="118" y="45"/>
                  </a:lnTo>
                  <a:lnTo>
                    <a:pt x="133" y="48"/>
                  </a:lnTo>
                  <a:lnTo>
                    <a:pt x="148" y="51"/>
                  </a:lnTo>
                  <a:lnTo>
                    <a:pt x="163" y="51"/>
                  </a:lnTo>
                  <a:lnTo>
                    <a:pt x="178" y="51"/>
                  </a:lnTo>
                  <a:lnTo>
                    <a:pt x="194" y="50"/>
                  </a:lnTo>
                  <a:lnTo>
                    <a:pt x="209" y="48"/>
                  </a:lnTo>
                  <a:lnTo>
                    <a:pt x="224" y="45"/>
                  </a:lnTo>
                  <a:lnTo>
                    <a:pt x="239" y="41"/>
                  </a:lnTo>
                  <a:lnTo>
                    <a:pt x="253" y="36"/>
                  </a:lnTo>
                  <a:lnTo>
                    <a:pt x="267" y="30"/>
                  </a:lnTo>
                  <a:lnTo>
                    <a:pt x="280" y="24"/>
                  </a:lnTo>
                  <a:lnTo>
                    <a:pt x="293" y="16"/>
                  </a:lnTo>
                  <a:lnTo>
                    <a:pt x="299" y="16"/>
                  </a:lnTo>
                  <a:lnTo>
                    <a:pt x="305" y="15"/>
                  </a:lnTo>
                  <a:lnTo>
                    <a:pt x="309" y="17"/>
                  </a:lnTo>
                  <a:lnTo>
                    <a:pt x="314" y="22"/>
                  </a:lnTo>
                  <a:lnTo>
                    <a:pt x="310" y="25"/>
                  </a:lnTo>
                  <a:lnTo>
                    <a:pt x="305" y="29"/>
                  </a:lnTo>
                  <a:lnTo>
                    <a:pt x="297" y="35"/>
                  </a:lnTo>
                  <a:lnTo>
                    <a:pt x="286" y="39"/>
                  </a:lnTo>
                  <a:lnTo>
                    <a:pt x="274" y="45"/>
                  </a:lnTo>
                  <a:lnTo>
                    <a:pt x="261" y="51"/>
                  </a:lnTo>
                  <a:lnTo>
                    <a:pt x="246" y="58"/>
                  </a:lnTo>
                  <a:lnTo>
                    <a:pt x="230" y="63"/>
                  </a:lnTo>
                  <a:lnTo>
                    <a:pt x="212" y="69"/>
                  </a:lnTo>
                  <a:lnTo>
                    <a:pt x="196" y="74"/>
                  </a:lnTo>
                  <a:lnTo>
                    <a:pt x="180" y="78"/>
                  </a:lnTo>
                  <a:lnTo>
                    <a:pt x="164" y="83"/>
                  </a:lnTo>
                  <a:lnTo>
                    <a:pt x="148" y="86"/>
                  </a:lnTo>
                  <a:lnTo>
                    <a:pt x="133" y="88"/>
                  </a:lnTo>
                  <a:lnTo>
                    <a:pt x="120" y="89"/>
                  </a:lnTo>
                  <a:lnTo>
                    <a:pt x="109" y="89"/>
                  </a:lnTo>
                  <a:lnTo>
                    <a:pt x="93" y="80"/>
                  </a:lnTo>
                  <a:lnTo>
                    <a:pt x="74" y="67"/>
                  </a:lnTo>
                  <a:lnTo>
                    <a:pt x="56" y="53"/>
                  </a:lnTo>
                  <a:lnTo>
                    <a:pt x="40" y="38"/>
                  </a:lnTo>
                  <a:lnTo>
                    <a:pt x="23" y="24"/>
                  </a:lnTo>
                  <a:lnTo>
                    <a:pt x="12" y="13"/>
                  </a:lnTo>
                  <a:lnTo>
                    <a:pt x="4" y="5"/>
                  </a:lnTo>
                  <a:lnTo>
                    <a:pt x="0"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605" name="Freeform 34"/>
            <p:cNvSpPr>
              <a:spLocks/>
            </p:cNvSpPr>
            <p:nvPr/>
          </p:nvSpPr>
          <p:spPr bwMode="auto">
            <a:xfrm>
              <a:off x="3859" y="1295"/>
              <a:ext cx="176" cy="32"/>
            </a:xfrm>
            <a:custGeom>
              <a:avLst/>
              <a:gdLst>
                <a:gd name="T0" fmla="*/ 0 w 353"/>
                <a:gd name="T1" fmla="*/ 16 h 63"/>
                <a:gd name="T2" fmla="*/ 0 w 353"/>
                <a:gd name="T3" fmla="*/ 15 h 63"/>
                <a:gd name="T4" fmla="*/ 1 w 353"/>
                <a:gd name="T5" fmla="*/ 13 h 63"/>
                <a:gd name="T6" fmla="*/ 3 w 353"/>
                <a:gd name="T7" fmla="*/ 12 h 63"/>
                <a:gd name="T8" fmla="*/ 5 w 353"/>
                <a:gd name="T9" fmla="*/ 11 h 63"/>
                <a:gd name="T10" fmla="*/ 7 w 353"/>
                <a:gd name="T11" fmla="*/ 10 h 63"/>
                <a:gd name="T12" fmla="*/ 11 w 353"/>
                <a:gd name="T13" fmla="*/ 9 h 63"/>
                <a:gd name="T14" fmla="*/ 14 w 353"/>
                <a:gd name="T15" fmla="*/ 7 h 63"/>
                <a:gd name="T16" fmla="*/ 18 w 353"/>
                <a:gd name="T17" fmla="*/ 6 h 63"/>
                <a:gd name="T18" fmla="*/ 22 w 353"/>
                <a:gd name="T19" fmla="*/ 5 h 63"/>
                <a:gd name="T20" fmla="*/ 26 w 353"/>
                <a:gd name="T21" fmla="*/ 4 h 63"/>
                <a:gd name="T22" fmla="*/ 30 w 353"/>
                <a:gd name="T23" fmla="*/ 3 h 63"/>
                <a:gd name="T24" fmla="*/ 34 w 353"/>
                <a:gd name="T25" fmla="*/ 2 h 63"/>
                <a:gd name="T26" fmla="*/ 38 w 353"/>
                <a:gd name="T27" fmla="*/ 1 h 63"/>
                <a:gd name="T28" fmla="*/ 42 w 353"/>
                <a:gd name="T29" fmla="*/ 1 h 63"/>
                <a:gd name="T30" fmla="*/ 45 w 353"/>
                <a:gd name="T31" fmla="*/ 0 h 63"/>
                <a:gd name="T32" fmla="*/ 48 w 353"/>
                <a:gd name="T33" fmla="*/ 0 h 63"/>
                <a:gd name="T34" fmla="*/ 53 w 353"/>
                <a:gd name="T35" fmla="*/ 1 h 63"/>
                <a:gd name="T36" fmla="*/ 59 w 353"/>
                <a:gd name="T37" fmla="*/ 2 h 63"/>
                <a:gd name="T38" fmla="*/ 65 w 353"/>
                <a:gd name="T39" fmla="*/ 4 h 63"/>
                <a:gd name="T40" fmla="*/ 72 w 353"/>
                <a:gd name="T41" fmla="*/ 6 h 63"/>
                <a:gd name="T42" fmla="*/ 78 w 353"/>
                <a:gd name="T43" fmla="*/ 8 h 63"/>
                <a:gd name="T44" fmla="*/ 83 w 353"/>
                <a:gd name="T45" fmla="*/ 10 h 63"/>
                <a:gd name="T46" fmla="*/ 86 w 353"/>
                <a:gd name="T47" fmla="*/ 12 h 63"/>
                <a:gd name="T48" fmla="*/ 88 w 353"/>
                <a:gd name="T49" fmla="*/ 14 h 63"/>
                <a:gd name="T50" fmla="*/ 86 w 353"/>
                <a:gd name="T51" fmla="*/ 15 h 63"/>
                <a:gd name="T52" fmla="*/ 84 w 353"/>
                <a:gd name="T53" fmla="*/ 14 h 63"/>
                <a:gd name="T54" fmla="*/ 79 w 353"/>
                <a:gd name="T55" fmla="*/ 13 h 63"/>
                <a:gd name="T56" fmla="*/ 74 w 353"/>
                <a:gd name="T57" fmla="*/ 12 h 63"/>
                <a:gd name="T58" fmla="*/ 68 w 353"/>
                <a:gd name="T59" fmla="*/ 11 h 63"/>
                <a:gd name="T60" fmla="*/ 61 w 353"/>
                <a:gd name="T61" fmla="*/ 10 h 63"/>
                <a:gd name="T62" fmla="*/ 54 w 353"/>
                <a:gd name="T63" fmla="*/ 9 h 63"/>
                <a:gd name="T64" fmla="*/ 47 w 353"/>
                <a:gd name="T65" fmla="*/ 9 h 63"/>
                <a:gd name="T66" fmla="*/ 46 w 353"/>
                <a:gd name="T67" fmla="*/ 9 h 63"/>
                <a:gd name="T68" fmla="*/ 43 w 353"/>
                <a:gd name="T69" fmla="*/ 9 h 63"/>
                <a:gd name="T70" fmla="*/ 40 w 353"/>
                <a:gd name="T71" fmla="*/ 10 h 63"/>
                <a:gd name="T72" fmla="*/ 37 w 353"/>
                <a:gd name="T73" fmla="*/ 10 h 63"/>
                <a:gd name="T74" fmla="*/ 33 w 353"/>
                <a:gd name="T75" fmla="*/ 11 h 63"/>
                <a:gd name="T76" fmla="*/ 29 w 353"/>
                <a:gd name="T77" fmla="*/ 12 h 63"/>
                <a:gd name="T78" fmla="*/ 25 w 353"/>
                <a:gd name="T79" fmla="*/ 13 h 63"/>
                <a:gd name="T80" fmla="*/ 21 w 353"/>
                <a:gd name="T81" fmla="*/ 13 h 63"/>
                <a:gd name="T82" fmla="*/ 17 w 353"/>
                <a:gd name="T83" fmla="*/ 14 h 63"/>
                <a:gd name="T84" fmla="*/ 13 w 353"/>
                <a:gd name="T85" fmla="*/ 15 h 63"/>
                <a:gd name="T86" fmla="*/ 9 w 353"/>
                <a:gd name="T87" fmla="*/ 16 h 63"/>
                <a:gd name="T88" fmla="*/ 6 w 353"/>
                <a:gd name="T89" fmla="*/ 16 h 63"/>
                <a:gd name="T90" fmla="*/ 3 w 353"/>
                <a:gd name="T91" fmla="*/ 16 h 63"/>
                <a:gd name="T92" fmla="*/ 1 w 353"/>
                <a:gd name="T93" fmla="*/ 16 h 63"/>
                <a:gd name="T94" fmla="*/ 0 w 353"/>
                <a:gd name="T95" fmla="*/ 16 h 63"/>
                <a:gd name="T96" fmla="*/ 0 w 353"/>
                <a:gd name="T97" fmla="*/ 16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3" h="63">
                  <a:moveTo>
                    <a:pt x="0" y="61"/>
                  </a:moveTo>
                  <a:lnTo>
                    <a:pt x="1" y="57"/>
                  </a:lnTo>
                  <a:lnTo>
                    <a:pt x="5" y="52"/>
                  </a:lnTo>
                  <a:lnTo>
                    <a:pt x="12" y="48"/>
                  </a:lnTo>
                  <a:lnTo>
                    <a:pt x="20" y="43"/>
                  </a:lnTo>
                  <a:lnTo>
                    <a:pt x="31" y="38"/>
                  </a:lnTo>
                  <a:lnTo>
                    <a:pt x="44" y="33"/>
                  </a:lnTo>
                  <a:lnTo>
                    <a:pt x="59" y="27"/>
                  </a:lnTo>
                  <a:lnTo>
                    <a:pt x="74" y="23"/>
                  </a:lnTo>
                  <a:lnTo>
                    <a:pt x="90" y="18"/>
                  </a:lnTo>
                  <a:lnTo>
                    <a:pt x="106" y="13"/>
                  </a:lnTo>
                  <a:lnTo>
                    <a:pt x="122" y="10"/>
                  </a:lnTo>
                  <a:lnTo>
                    <a:pt x="139" y="6"/>
                  </a:lnTo>
                  <a:lnTo>
                    <a:pt x="155" y="3"/>
                  </a:lnTo>
                  <a:lnTo>
                    <a:pt x="169" y="1"/>
                  </a:lnTo>
                  <a:lnTo>
                    <a:pt x="181" y="0"/>
                  </a:lnTo>
                  <a:lnTo>
                    <a:pt x="193" y="0"/>
                  </a:lnTo>
                  <a:lnTo>
                    <a:pt x="212" y="2"/>
                  </a:lnTo>
                  <a:lnTo>
                    <a:pt x="237" y="6"/>
                  </a:lnTo>
                  <a:lnTo>
                    <a:pt x="262" y="13"/>
                  </a:lnTo>
                  <a:lnTo>
                    <a:pt x="288" y="21"/>
                  </a:lnTo>
                  <a:lnTo>
                    <a:pt x="314" y="31"/>
                  </a:lnTo>
                  <a:lnTo>
                    <a:pt x="333" y="40"/>
                  </a:lnTo>
                  <a:lnTo>
                    <a:pt x="347" y="48"/>
                  </a:lnTo>
                  <a:lnTo>
                    <a:pt x="353" y="56"/>
                  </a:lnTo>
                  <a:lnTo>
                    <a:pt x="347" y="57"/>
                  </a:lnTo>
                  <a:lnTo>
                    <a:pt x="336" y="55"/>
                  </a:lnTo>
                  <a:lnTo>
                    <a:pt x="318" y="52"/>
                  </a:lnTo>
                  <a:lnTo>
                    <a:pt x="296" y="48"/>
                  </a:lnTo>
                  <a:lnTo>
                    <a:pt x="272" y="43"/>
                  </a:lnTo>
                  <a:lnTo>
                    <a:pt x="245" y="40"/>
                  </a:lnTo>
                  <a:lnTo>
                    <a:pt x="218" y="36"/>
                  </a:lnTo>
                  <a:lnTo>
                    <a:pt x="190" y="34"/>
                  </a:lnTo>
                  <a:lnTo>
                    <a:pt x="184" y="34"/>
                  </a:lnTo>
                  <a:lnTo>
                    <a:pt x="174" y="35"/>
                  </a:lnTo>
                  <a:lnTo>
                    <a:pt x="163" y="38"/>
                  </a:lnTo>
                  <a:lnTo>
                    <a:pt x="150" y="40"/>
                  </a:lnTo>
                  <a:lnTo>
                    <a:pt x="135" y="43"/>
                  </a:lnTo>
                  <a:lnTo>
                    <a:pt x="119" y="46"/>
                  </a:lnTo>
                  <a:lnTo>
                    <a:pt x="102" y="49"/>
                  </a:lnTo>
                  <a:lnTo>
                    <a:pt x="86" y="52"/>
                  </a:lnTo>
                  <a:lnTo>
                    <a:pt x="69" y="56"/>
                  </a:lnTo>
                  <a:lnTo>
                    <a:pt x="53" y="58"/>
                  </a:lnTo>
                  <a:lnTo>
                    <a:pt x="39" y="61"/>
                  </a:lnTo>
                  <a:lnTo>
                    <a:pt x="27" y="62"/>
                  </a:lnTo>
                  <a:lnTo>
                    <a:pt x="15" y="63"/>
                  </a:lnTo>
                  <a:lnTo>
                    <a:pt x="7" y="63"/>
                  </a:lnTo>
                  <a:lnTo>
                    <a:pt x="3" y="63"/>
                  </a:lnTo>
                  <a:lnTo>
                    <a:pt x="0" y="6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23576" name="Group 35"/>
          <p:cNvGrpSpPr>
            <a:grpSpLocks/>
          </p:cNvGrpSpPr>
          <p:nvPr/>
        </p:nvGrpSpPr>
        <p:grpSpPr bwMode="auto">
          <a:xfrm>
            <a:off x="1529875" y="4351338"/>
            <a:ext cx="271463" cy="790575"/>
            <a:chOff x="1306" y="2318"/>
            <a:chExt cx="100" cy="290"/>
          </a:xfrm>
        </p:grpSpPr>
        <p:sp>
          <p:nvSpPr>
            <p:cNvPr id="23590" name="Freeform 36"/>
            <p:cNvSpPr>
              <a:spLocks/>
            </p:cNvSpPr>
            <p:nvPr/>
          </p:nvSpPr>
          <p:spPr bwMode="auto">
            <a:xfrm>
              <a:off x="1306" y="2318"/>
              <a:ext cx="100" cy="290"/>
            </a:xfrm>
            <a:custGeom>
              <a:avLst/>
              <a:gdLst>
                <a:gd name="T0" fmla="*/ 2 w 100"/>
                <a:gd name="T1" fmla="*/ 210 h 290"/>
                <a:gd name="T2" fmla="*/ 2 w 100"/>
                <a:gd name="T3" fmla="*/ 210 h 290"/>
                <a:gd name="T4" fmla="*/ 0 w 100"/>
                <a:gd name="T5" fmla="*/ 226 h 290"/>
                <a:gd name="T6" fmla="*/ 0 w 100"/>
                <a:gd name="T7" fmla="*/ 244 h 290"/>
                <a:gd name="T8" fmla="*/ 4 w 100"/>
                <a:gd name="T9" fmla="*/ 258 h 290"/>
                <a:gd name="T10" fmla="*/ 12 w 100"/>
                <a:gd name="T11" fmla="*/ 272 h 290"/>
                <a:gd name="T12" fmla="*/ 22 w 100"/>
                <a:gd name="T13" fmla="*/ 282 h 290"/>
                <a:gd name="T14" fmla="*/ 34 w 100"/>
                <a:gd name="T15" fmla="*/ 288 h 290"/>
                <a:gd name="T16" fmla="*/ 50 w 100"/>
                <a:gd name="T17" fmla="*/ 290 h 290"/>
                <a:gd name="T18" fmla="*/ 66 w 100"/>
                <a:gd name="T19" fmla="*/ 290 h 290"/>
                <a:gd name="T20" fmla="*/ 66 w 100"/>
                <a:gd name="T21" fmla="*/ 290 h 290"/>
                <a:gd name="T22" fmla="*/ 78 w 100"/>
                <a:gd name="T23" fmla="*/ 286 h 290"/>
                <a:gd name="T24" fmla="*/ 86 w 100"/>
                <a:gd name="T25" fmla="*/ 278 h 290"/>
                <a:gd name="T26" fmla="*/ 92 w 100"/>
                <a:gd name="T27" fmla="*/ 268 h 290"/>
                <a:gd name="T28" fmla="*/ 98 w 100"/>
                <a:gd name="T29" fmla="*/ 256 h 290"/>
                <a:gd name="T30" fmla="*/ 100 w 100"/>
                <a:gd name="T31" fmla="*/ 244 h 290"/>
                <a:gd name="T32" fmla="*/ 100 w 100"/>
                <a:gd name="T33" fmla="*/ 230 h 290"/>
                <a:gd name="T34" fmla="*/ 100 w 100"/>
                <a:gd name="T35" fmla="*/ 214 h 290"/>
                <a:gd name="T36" fmla="*/ 98 w 100"/>
                <a:gd name="T37" fmla="*/ 200 h 290"/>
                <a:gd name="T38" fmla="*/ 98 w 100"/>
                <a:gd name="T39" fmla="*/ 200 h 290"/>
                <a:gd name="T40" fmla="*/ 76 w 100"/>
                <a:gd name="T41" fmla="*/ 116 h 290"/>
                <a:gd name="T42" fmla="*/ 62 w 100"/>
                <a:gd name="T43" fmla="*/ 62 h 290"/>
                <a:gd name="T44" fmla="*/ 46 w 100"/>
                <a:gd name="T45" fmla="*/ 0 h 290"/>
                <a:gd name="T46" fmla="*/ 46 w 100"/>
                <a:gd name="T47" fmla="*/ 0 h 290"/>
                <a:gd name="T48" fmla="*/ 34 w 100"/>
                <a:gd name="T49" fmla="*/ 60 h 290"/>
                <a:gd name="T50" fmla="*/ 2 w 100"/>
                <a:gd name="T51" fmla="*/ 210 h 290"/>
                <a:gd name="T52" fmla="*/ 2 w 100"/>
                <a:gd name="T53" fmla="*/ 210 h 2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290">
                  <a:moveTo>
                    <a:pt x="2" y="210"/>
                  </a:moveTo>
                  <a:lnTo>
                    <a:pt x="2" y="210"/>
                  </a:lnTo>
                  <a:lnTo>
                    <a:pt x="0" y="226"/>
                  </a:lnTo>
                  <a:lnTo>
                    <a:pt x="0" y="244"/>
                  </a:lnTo>
                  <a:lnTo>
                    <a:pt x="4" y="258"/>
                  </a:lnTo>
                  <a:lnTo>
                    <a:pt x="12" y="272"/>
                  </a:lnTo>
                  <a:lnTo>
                    <a:pt x="22" y="282"/>
                  </a:lnTo>
                  <a:lnTo>
                    <a:pt x="34" y="288"/>
                  </a:lnTo>
                  <a:lnTo>
                    <a:pt x="50" y="290"/>
                  </a:lnTo>
                  <a:lnTo>
                    <a:pt x="66" y="290"/>
                  </a:lnTo>
                  <a:lnTo>
                    <a:pt x="78" y="286"/>
                  </a:lnTo>
                  <a:lnTo>
                    <a:pt x="86" y="278"/>
                  </a:lnTo>
                  <a:lnTo>
                    <a:pt x="92" y="268"/>
                  </a:lnTo>
                  <a:lnTo>
                    <a:pt x="98" y="256"/>
                  </a:lnTo>
                  <a:lnTo>
                    <a:pt x="100" y="244"/>
                  </a:lnTo>
                  <a:lnTo>
                    <a:pt x="100" y="230"/>
                  </a:lnTo>
                  <a:lnTo>
                    <a:pt x="100" y="214"/>
                  </a:lnTo>
                  <a:lnTo>
                    <a:pt x="98" y="200"/>
                  </a:lnTo>
                  <a:lnTo>
                    <a:pt x="76" y="116"/>
                  </a:lnTo>
                  <a:lnTo>
                    <a:pt x="62" y="62"/>
                  </a:lnTo>
                  <a:lnTo>
                    <a:pt x="46" y="0"/>
                  </a:lnTo>
                  <a:lnTo>
                    <a:pt x="34" y="60"/>
                  </a:lnTo>
                  <a:lnTo>
                    <a:pt x="2" y="210"/>
                  </a:lnTo>
                  <a:close/>
                </a:path>
              </a:pathLst>
            </a:custGeom>
            <a:solidFill>
              <a:srgbClr val="99D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591" name="Freeform 37"/>
            <p:cNvSpPr>
              <a:spLocks/>
            </p:cNvSpPr>
            <p:nvPr/>
          </p:nvSpPr>
          <p:spPr bwMode="auto">
            <a:xfrm>
              <a:off x="1324" y="2520"/>
              <a:ext cx="40" cy="44"/>
            </a:xfrm>
            <a:custGeom>
              <a:avLst/>
              <a:gdLst>
                <a:gd name="T0" fmla="*/ 40 w 40"/>
                <a:gd name="T1" fmla="*/ 22 h 44"/>
                <a:gd name="T2" fmla="*/ 40 w 40"/>
                <a:gd name="T3" fmla="*/ 22 h 44"/>
                <a:gd name="T4" fmla="*/ 38 w 40"/>
                <a:gd name="T5" fmla="*/ 30 h 44"/>
                <a:gd name="T6" fmla="*/ 34 w 40"/>
                <a:gd name="T7" fmla="*/ 38 h 44"/>
                <a:gd name="T8" fmla="*/ 28 w 40"/>
                <a:gd name="T9" fmla="*/ 42 h 44"/>
                <a:gd name="T10" fmla="*/ 20 w 40"/>
                <a:gd name="T11" fmla="*/ 44 h 44"/>
                <a:gd name="T12" fmla="*/ 20 w 40"/>
                <a:gd name="T13" fmla="*/ 44 h 44"/>
                <a:gd name="T14" fmla="*/ 12 w 40"/>
                <a:gd name="T15" fmla="*/ 42 h 44"/>
                <a:gd name="T16" fmla="*/ 6 w 40"/>
                <a:gd name="T17" fmla="*/ 38 h 44"/>
                <a:gd name="T18" fmla="*/ 2 w 40"/>
                <a:gd name="T19" fmla="*/ 30 h 44"/>
                <a:gd name="T20" fmla="*/ 0 w 40"/>
                <a:gd name="T21" fmla="*/ 22 h 44"/>
                <a:gd name="T22" fmla="*/ 0 w 40"/>
                <a:gd name="T23" fmla="*/ 22 h 44"/>
                <a:gd name="T24" fmla="*/ 2 w 40"/>
                <a:gd name="T25" fmla="*/ 12 h 44"/>
                <a:gd name="T26" fmla="*/ 6 w 40"/>
                <a:gd name="T27" fmla="*/ 6 h 44"/>
                <a:gd name="T28" fmla="*/ 12 w 40"/>
                <a:gd name="T29" fmla="*/ 2 h 44"/>
                <a:gd name="T30" fmla="*/ 20 w 40"/>
                <a:gd name="T31" fmla="*/ 0 h 44"/>
                <a:gd name="T32" fmla="*/ 20 w 40"/>
                <a:gd name="T33" fmla="*/ 0 h 44"/>
                <a:gd name="T34" fmla="*/ 28 w 40"/>
                <a:gd name="T35" fmla="*/ 2 h 44"/>
                <a:gd name="T36" fmla="*/ 34 w 40"/>
                <a:gd name="T37" fmla="*/ 6 h 44"/>
                <a:gd name="T38" fmla="*/ 38 w 40"/>
                <a:gd name="T39" fmla="*/ 12 h 44"/>
                <a:gd name="T40" fmla="*/ 40 w 40"/>
                <a:gd name="T41" fmla="*/ 22 h 44"/>
                <a:gd name="T42" fmla="*/ 40 w 40"/>
                <a:gd name="T43" fmla="*/ 2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4">
                  <a:moveTo>
                    <a:pt x="40" y="22"/>
                  </a:moveTo>
                  <a:lnTo>
                    <a:pt x="40" y="22"/>
                  </a:lnTo>
                  <a:lnTo>
                    <a:pt x="38" y="30"/>
                  </a:lnTo>
                  <a:lnTo>
                    <a:pt x="34" y="38"/>
                  </a:lnTo>
                  <a:lnTo>
                    <a:pt x="28" y="42"/>
                  </a:lnTo>
                  <a:lnTo>
                    <a:pt x="20" y="44"/>
                  </a:lnTo>
                  <a:lnTo>
                    <a:pt x="12" y="42"/>
                  </a:lnTo>
                  <a:lnTo>
                    <a:pt x="6" y="38"/>
                  </a:lnTo>
                  <a:lnTo>
                    <a:pt x="2" y="30"/>
                  </a:lnTo>
                  <a:lnTo>
                    <a:pt x="0" y="22"/>
                  </a:lnTo>
                  <a:lnTo>
                    <a:pt x="2" y="12"/>
                  </a:lnTo>
                  <a:lnTo>
                    <a:pt x="6" y="6"/>
                  </a:lnTo>
                  <a:lnTo>
                    <a:pt x="12" y="2"/>
                  </a:lnTo>
                  <a:lnTo>
                    <a:pt x="20" y="0"/>
                  </a:lnTo>
                  <a:lnTo>
                    <a:pt x="28" y="2"/>
                  </a:lnTo>
                  <a:lnTo>
                    <a:pt x="34" y="6"/>
                  </a:lnTo>
                  <a:lnTo>
                    <a:pt x="38" y="12"/>
                  </a:lnTo>
                  <a:lnTo>
                    <a:pt x="40" y="22"/>
                  </a:lnTo>
                  <a:close/>
                </a:path>
              </a:pathLst>
            </a:custGeom>
            <a:solidFill>
              <a:srgbClr val="BEE5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987174" name="Group 38"/>
          <p:cNvGrpSpPr>
            <a:grpSpLocks/>
          </p:cNvGrpSpPr>
          <p:nvPr/>
        </p:nvGrpSpPr>
        <p:grpSpPr bwMode="auto">
          <a:xfrm>
            <a:off x="3038475" y="2114550"/>
            <a:ext cx="4010025" cy="2619375"/>
            <a:chOff x="2268" y="1536"/>
            <a:chExt cx="2526" cy="1650"/>
          </a:xfrm>
        </p:grpSpPr>
        <p:sp>
          <p:nvSpPr>
            <p:cNvPr id="23585" name="Freeform 39"/>
            <p:cNvSpPr>
              <a:spLocks/>
            </p:cNvSpPr>
            <p:nvPr/>
          </p:nvSpPr>
          <p:spPr bwMode="auto">
            <a:xfrm>
              <a:off x="4320" y="3156"/>
              <a:ext cx="168" cy="30"/>
            </a:xfrm>
            <a:custGeom>
              <a:avLst/>
              <a:gdLst>
                <a:gd name="T0" fmla="*/ 0 w 168"/>
                <a:gd name="T1" fmla="*/ 0 h 30"/>
                <a:gd name="T2" fmla="*/ 168 w 168"/>
                <a:gd name="T3" fmla="*/ 30 h 30"/>
                <a:gd name="T4" fmla="*/ 0 60000 65536"/>
                <a:gd name="T5" fmla="*/ 0 60000 65536"/>
              </a:gdLst>
              <a:ahLst/>
              <a:cxnLst>
                <a:cxn ang="T4">
                  <a:pos x="T0" y="T1"/>
                </a:cxn>
                <a:cxn ang="T5">
                  <a:pos x="T2" y="T3"/>
                </a:cxn>
              </a:cxnLst>
              <a:rect l="0" t="0" r="r" b="b"/>
              <a:pathLst>
                <a:path w="168" h="30">
                  <a:moveTo>
                    <a:pt x="0" y="0"/>
                  </a:moveTo>
                  <a:cubicBezTo>
                    <a:pt x="28" y="5"/>
                    <a:pt x="133" y="24"/>
                    <a:pt x="168" y="30"/>
                  </a:cubicBezTo>
                </a:path>
              </a:pathLst>
            </a:custGeom>
            <a:noFill/>
            <a:ln w="3810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86" name="Freeform 40"/>
            <p:cNvSpPr>
              <a:spLocks/>
            </p:cNvSpPr>
            <p:nvPr/>
          </p:nvSpPr>
          <p:spPr bwMode="auto">
            <a:xfrm>
              <a:off x="2268" y="1536"/>
              <a:ext cx="180" cy="228"/>
            </a:xfrm>
            <a:custGeom>
              <a:avLst/>
              <a:gdLst>
                <a:gd name="T0" fmla="*/ 180 w 180"/>
                <a:gd name="T1" fmla="*/ 228 h 228"/>
                <a:gd name="T2" fmla="*/ 72 w 180"/>
                <a:gd name="T3" fmla="*/ 102 h 228"/>
                <a:gd name="T4" fmla="*/ 0 w 180"/>
                <a:gd name="T5" fmla="*/ 0 h 228"/>
                <a:gd name="T6" fmla="*/ 0 60000 65536"/>
                <a:gd name="T7" fmla="*/ 0 60000 65536"/>
                <a:gd name="T8" fmla="*/ 0 60000 65536"/>
              </a:gdLst>
              <a:ahLst/>
              <a:cxnLst>
                <a:cxn ang="T6">
                  <a:pos x="T0" y="T1"/>
                </a:cxn>
                <a:cxn ang="T7">
                  <a:pos x="T2" y="T3"/>
                </a:cxn>
                <a:cxn ang="T8">
                  <a:pos x="T4" y="T5"/>
                </a:cxn>
              </a:cxnLst>
              <a:rect l="0" t="0" r="r" b="b"/>
              <a:pathLst>
                <a:path w="180" h="228">
                  <a:moveTo>
                    <a:pt x="180" y="228"/>
                  </a:moveTo>
                  <a:cubicBezTo>
                    <a:pt x="141" y="184"/>
                    <a:pt x="102" y="140"/>
                    <a:pt x="72" y="102"/>
                  </a:cubicBezTo>
                  <a:cubicBezTo>
                    <a:pt x="42" y="64"/>
                    <a:pt x="21" y="32"/>
                    <a:pt x="0" y="0"/>
                  </a:cubicBezTo>
                </a:path>
              </a:pathLst>
            </a:custGeom>
            <a:noFill/>
            <a:ln w="3810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23587" name="Group 41"/>
            <p:cNvGrpSpPr>
              <a:grpSpLocks/>
            </p:cNvGrpSpPr>
            <p:nvPr/>
          </p:nvGrpSpPr>
          <p:grpSpPr bwMode="auto">
            <a:xfrm>
              <a:off x="2463" y="1634"/>
              <a:ext cx="2331" cy="1522"/>
              <a:chOff x="2463" y="1634"/>
              <a:chExt cx="2331" cy="1522"/>
            </a:xfrm>
          </p:grpSpPr>
          <p:sp>
            <p:nvSpPr>
              <p:cNvPr id="23588" name="Freeform 42"/>
              <p:cNvSpPr>
                <a:spLocks/>
              </p:cNvSpPr>
              <p:nvPr/>
            </p:nvSpPr>
            <p:spPr bwMode="auto">
              <a:xfrm>
                <a:off x="2463" y="1797"/>
                <a:ext cx="1827" cy="1359"/>
              </a:xfrm>
              <a:custGeom>
                <a:avLst/>
                <a:gdLst>
                  <a:gd name="T0" fmla="*/ 0 w 1827"/>
                  <a:gd name="T1" fmla="*/ 0 h 1359"/>
                  <a:gd name="T2" fmla="*/ 198 w 1827"/>
                  <a:gd name="T3" fmla="*/ 210 h 1359"/>
                  <a:gd name="T4" fmla="*/ 402 w 1827"/>
                  <a:gd name="T5" fmla="*/ 435 h 1359"/>
                  <a:gd name="T6" fmla="*/ 660 w 1827"/>
                  <a:gd name="T7" fmla="*/ 681 h 1359"/>
                  <a:gd name="T8" fmla="*/ 792 w 1827"/>
                  <a:gd name="T9" fmla="*/ 786 h 1359"/>
                  <a:gd name="T10" fmla="*/ 1020 w 1827"/>
                  <a:gd name="T11" fmla="*/ 963 h 1359"/>
                  <a:gd name="T12" fmla="*/ 1047 w 1827"/>
                  <a:gd name="T13" fmla="*/ 990 h 1359"/>
                  <a:gd name="T14" fmla="*/ 1113 w 1827"/>
                  <a:gd name="T15" fmla="*/ 1026 h 1359"/>
                  <a:gd name="T16" fmla="*/ 1155 w 1827"/>
                  <a:gd name="T17" fmla="*/ 1032 h 1359"/>
                  <a:gd name="T18" fmla="*/ 1185 w 1827"/>
                  <a:gd name="T19" fmla="*/ 1077 h 1359"/>
                  <a:gd name="T20" fmla="*/ 1236 w 1827"/>
                  <a:gd name="T21" fmla="*/ 1089 h 1359"/>
                  <a:gd name="T22" fmla="*/ 1275 w 1827"/>
                  <a:gd name="T23" fmla="*/ 1131 h 1359"/>
                  <a:gd name="T24" fmla="*/ 1311 w 1827"/>
                  <a:gd name="T25" fmla="*/ 1134 h 1359"/>
                  <a:gd name="T26" fmla="*/ 1332 w 1827"/>
                  <a:gd name="T27" fmla="*/ 1167 h 1359"/>
                  <a:gd name="T28" fmla="*/ 1368 w 1827"/>
                  <a:gd name="T29" fmla="*/ 1152 h 1359"/>
                  <a:gd name="T30" fmla="*/ 1389 w 1827"/>
                  <a:gd name="T31" fmla="*/ 1176 h 1359"/>
                  <a:gd name="T32" fmla="*/ 1413 w 1827"/>
                  <a:gd name="T33" fmla="*/ 1182 h 1359"/>
                  <a:gd name="T34" fmla="*/ 1425 w 1827"/>
                  <a:gd name="T35" fmla="*/ 1212 h 1359"/>
                  <a:gd name="T36" fmla="*/ 1476 w 1827"/>
                  <a:gd name="T37" fmla="*/ 1212 h 1359"/>
                  <a:gd name="T38" fmla="*/ 1509 w 1827"/>
                  <a:gd name="T39" fmla="*/ 1224 h 1359"/>
                  <a:gd name="T40" fmla="*/ 1578 w 1827"/>
                  <a:gd name="T41" fmla="*/ 1275 h 1359"/>
                  <a:gd name="T42" fmla="*/ 1641 w 1827"/>
                  <a:gd name="T43" fmla="*/ 1275 h 1359"/>
                  <a:gd name="T44" fmla="*/ 1653 w 1827"/>
                  <a:gd name="T45" fmla="*/ 1305 h 1359"/>
                  <a:gd name="T46" fmla="*/ 1683 w 1827"/>
                  <a:gd name="T47" fmla="*/ 1305 h 1359"/>
                  <a:gd name="T48" fmla="*/ 1728 w 1827"/>
                  <a:gd name="T49" fmla="*/ 1335 h 1359"/>
                  <a:gd name="T50" fmla="*/ 1782 w 1827"/>
                  <a:gd name="T51" fmla="*/ 1332 h 1359"/>
                  <a:gd name="T52" fmla="*/ 1827 w 1827"/>
                  <a:gd name="T53" fmla="*/ 1359 h 135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827" h="1359">
                    <a:moveTo>
                      <a:pt x="0" y="0"/>
                    </a:moveTo>
                    <a:cubicBezTo>
                      <a:pt x="65" y="69"/>
                      <a:pt x="131" y="138"/>
                      <a:pt x="198" y="210"/>
                    </a:cubicBezTo>
                    <a:cubicBezTo>
                      <a:pt x="265" y="282"/>
                      <a:pt x="325" y="357"/>
                      <a:pt x="402" y="435"/>
                    </a:cubicBezTo>
                    <a:cubicBezTo>
                      <a:pt x="479" y="513"/>
                      <a:pt x="595" y="623"/>
                      <a:pt x="660" y="681"/>
                    </a:cubicBezTo>
                    <a:cubicBezTo>
                      <a:pt x="725" y="739"/>
                      <a:pt x="732" y="739"/>
                      <a:pt x="792" y="786"/>
                    </a:cubicBezTo>
                    <a:cubicBezTo>
                      <a:pt x="852" y="833"/>
                      <a:pt x="977" y="929"/>
                      <a:pt x="1020" y="963"/>
                    </a:cubicBezTo>
                    <a:cubicBezTo>
                      <a:pt x="1063" y="997"/>
                      <a:pt x="1032" y="980"/>
                      <a:pt x="1047" y="990"/>
                    </a:cubicBezTo>
                    <a:cubicBezTo>
                      <a:pt x="1062" y="1000"/>
                      <a:pt x="1095" y="1019"/>
                      <a:pt x="1113" y="1026"/>
                    </a:cubicBezTo>
                    <a:cubicBezTo>
                      <a:pt x="1131" y="1033"/>
                      <a:pt x="1143" y="1023"/>
                      <a:pt x="1155" y="1032"/>
                    </a:cubicBezTo>
                    <a:cubicBezTo>
                      <a:pt x="1167" y="1041"/>
                      <a:pt x="1171" y="1067"/>
                      <a:pt x="1185" y="1077"/>
                    </a:cubicBezTo>
                    <a:cubicBezTo>
                      <a:pt x="1199" y="1087"/>
                      <a:pt x="1221" y="1080"/>
                      <a:pt x="1236" y="1089"/>
                    </a:cubicBezTo>
                    <a:cubicBezTo>
                      <a:pt x="1251" y="1098"/>
                      <a:pt x="1263" y="1124"/>
                      <a:pt x="1275" y="1131"/>
                    </a:cubicBezTo>
                    <a:cubicBezTo>
                      <a:pt x="1287" y="1138"/>
                      <a:pt x="1302" y="1128"/>
                      <a:pt x="1311" y="1134"/>
                    </a:cubicBezTo>
                    <a:cubicBezTo>
                      <a:pt x="1320" y="1140"/>
                      <a:pt x="1323" y="1164"/>
                      <a:pt x="1332" y="1167"/>
                    </a:cubicBezTo>
                    <a:cubicBezTo>
                      <a:pt x="1341" y="1170"/>
                      <a:pt x="1359" y="1151"/>
                      <a:pt x="1368" y="1152"/>
                    </a:cubicBezTo>
                    <a:cubicBezTo>
                      <a:pt x="1377" y="1153"/>
                      <a:pt x="1381" y="1171"/>
                      <a:pt x="1389" y="1176"/>
                    </a:cubicBezTo>
                    <a:cubicBezTo>
                      <a:pt x="1397" y="1181"/>
                      <a:pt x="1407" y="1176"/>
                      <a:pt x="1413" y="1182"/>
                    </a:cubicBezTo>
                    <a:cubicBezTo>
                      <a:pt x="1419" y="1188"/>
                      <a:pt x="1415" y="1207"/>
                      <a:pt x="1425" y="1212"/>
                    </a:cubicBezTo>
                    <a:cubicBezTo>
                      <a:pt x="1435" y="1217"/>
                      <a:pt x="1462" y="1210"/>
                      <a:pt x="1476" y="1212"/>
                    </a:cubicBezTo>
                    <a:cubicBezTo>
                      <a:pt x="1490" y="1214"/>
                      <a:pt x="1492" y="1213"/>
                      <a:pt x="1509" y="1224"/>
                    </a:cubicBezTo>
                    <a:cubicBezTo>
                      <a:pt x="1526" y="1235"/>
                      <a:pt x="1556" y="1267"/>
                      <a:pt x="1578" y="1275"/>
                    </a:cubicBezTo>
                    <a:cubicBezTo>
                      <a:pt x="1600" y="1283"/>
                      <a:pt x="1629" y="1270"/>
                      <a:pt x="1641" y="1275"/>
                    </a:cubicBezTo>
                    <a:cubicBezTo>
                      <a:pt x="1653" y="1280"/>
                      <a:pt x="1646" y="1300"/>
                      <a:pt x="1653" y="1305"/>
                    </a:cubicBezTo>
                    <a:cubicBezTo>
                      <a:pt x="1660" y="1310"/>
                      <a:pt x="1671" y="1300"/>
                      <a:pt x="1683" y="1305"/>
                    </a:cubicBezTo>
                    <a:cubicBezTo>
                      <a:pt x="1695" y="1310"/>
                      <a:pt x="1712" y="1331"/>
                      <a:pt x="1728" y="1335"/>
                    </a:cubicBezTo>
                    <a:cubicBezTo>
                      <a:pt x="1744" y="1339"/>
                      <a:pt x="1766" y="1328"/>
                      <a:pt x="1782" y="1332"/>
                    </a:cubicBezTo>
                    <a:cubicBezTo>
                      <a:pt x="1798" y="1336"/>
                      <a:pt x="1818" y="1354"/>
                      <a:pt x="1827" y="1359"/>
                    </a:cubicBezTo>
                  </a:path>
                </a:pathLst>
              </a:custGeom>
              <a:noFill/>
              <a:ln w="1143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89" name="AutoShape 43"/>
              <p:cNvSpPr>
                <a:spLocks/>
              </p:cNvSpPr>
              <p:nvPr/>
            </p:nvSpPr>
            <p:spPr bwMode="auto">
              <a:xfrm>
                <a:off x="3338" y="1634"/>
                <a:ext cx="1456" cy="237"/>
              </a:xfrm>
              <a:prstGeom prst="borderCallout1">
                <a:avLst>
                  <a:gd name="adj1" fmla="val 30380"/>
                  <a:gd name="adj2" fmla="val -3296"/>
                  <a:gd name="adj3" fmla="val 237130"/>
                  <a:gd name="adj4" fmla="val -35782"/>
                </a:avLst>
              </a:prstGeom>
              <a:solidFill>
                <a:schemeClr val="accent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a:t>Bitumen B 50/70</a:t>
                </a:r>
              </a:p>
            </p:txBody>
          </p:sp>
        </p:grpSp>
      </p:grpSp>
      <p:grpSp>
        <p:nvGrpSpPr>
          <p:cNvPr id="987180" name="Group 44"/>
          <p:cNvGrpSpPr>
            <a:grpSpLocks/>
          </p:cNvGrpSpPr>
          <p:nvPr/>
        </p:nvGrpSpPr>
        <p:grpSpPr bwMode="auto">
          <a:xfrm>
            <a:off x="2749550" y="2133600"/>
            <a:ext cx="3965575" cy="2809875"/>
            <a:chOff x="1732" y="1344"/>
            <a:chExt cx="2498" cy="1770"/>
          </a:xfrm>
        </p:grpSpPr>
        <p:sp>
          <p:nvSpPr>
            <p:cNvPr id="23583" name="Freeform 45"/>
            <p:cNvSpPr>
              <a:spLocks/>
            </p:cNvSpPr>
            <p:nvPr/>
          </p:nvSpPr>
          <p:spPr bwMode="auto">
            <a:xfrm>
              <a:off x="1908" y="1344"/>
              <a:ext cx="2322" cy="1770"/>
            </a:xfrm>
            <a:custGeom>
              <a:avLst/>
              <a:gdLst>
                <a:gd name="T0" fmla="*/ 0 w 2322"/>
                <a:gd name="T1" fmla="*/ 0 h 1770"/>
                <a:gd name="T2" fmla="*/ 684 w 2322"/>
                <a:gd name="T3" fmla="*/ 786 h 1770"/>
                <a:gd name="T4" fmla="*/ 1020 w 2322"/>
                <a:gd name="T5" fmla="*/ 1386 h 1770"/>
                <a:gd name="T6" fmla="*/ 2322 w 2322"/>
                <a:gd name="T7" fmla="*/ 1770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322" h="1770">
                  <a:moveTo>
                    <a:pt x="0" y="0"/>
                  </a:moveTo>
                  <a:cubicBezTo>
                    <a:pt x="114" y="131"/>
                    <a:pt x="514" y="555"/>
                    <a:pt x="684" y="786"/>
                  </a:cubicBezTo>
                  <a:cubicBezTo>
                    <a:pt x="868" y="974"/>
                    <a:pt x="747" y="1222"/>
                    <a:pt x="1020" y="1386"/>
                  </a:cubicBezTo>
                  <a:cubicBezTo>
                    <a:pt x="1293" y="1550"/>
                    <a:pt x="2051" y="1690"/>
                    <a:pt x="2322" y="1770"/>
                  </a:cubicBezTo>
                </a:path>
              </a:pathLst>
            </a:custGeom>
            <a:noFill/>
            <a:ln w="1270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84" name="AutoShape 46"/>
            <p:cNvSpPr>
              <a:spLocks/>
            </p:cNvSpPr>
            <p:nvPr/>
          </p:nvSpPr>
          <p:spPr bwMode="auto">
            <a:xfrm>
              <a:off x="1732" y="2837"/>
              <a:ext cx="1232" cy="245"/>
            </a:xfrm>
            <a:prstGeom prst="borderCallout1">
              <a:avLst>
                <a:gd name="adj1" fmla="val 29389"/>
                <a:gd name="adj2" fmla="val 103898"/>
                <a:gd name="adj3" fmla="val 25306"/>
                <a:gd name="adj4" fmla="val 130116"/>
              </a:avLst>
            </a:prstGeom>
            <a:solidFill>
              <a:schemeClr val="accent1"/>
            </a:solidFill>
            <a:ln w="2857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a:t>Foamed Bitumen</a:t>
              </a:r>
            </a:p>
          </p:txBody>
        </p:sp>
      </p:grpSp>
      <p:sp>
        <p:nvSpPr>
          <p:cNvPr id="23579" name="Text Box 47"/>
          <p:cNvSpPr txBox="1">
            <a:spLocks noChangeArrowheads="1"/>
          </p:cNvSpPr>
          <p:nvPr/>
        </p:nvSpPr>
        <p:spPr bwMode="auto">
          <a:xfrm>
            <a:off x="444500" y="6159500"/>
            <a:ext cx="13858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CH" sz="1000"/>
              <a:t>Schematic Illustration</a:t>
            </a:r>
          </a:p>
        </p:txBody>
      </p:sp>
      <p:grpSp>
        <p:nvGrpSpPr>
          <p:cNvPr id="987184" name="Group 48"/>
          <p:cNvGrpSpPr>
            <a:grpSpLocks/>
          </p:cNvGrpSpPr>
          <p:nvPr/>
        </p:nvGrpSpPr>
        <p:grpSpPr bwMode="auto">
          <a:xfrm>
            <a:off x="3276600" y="2238375"/>
            <a:ext cx="4424363" cy="2695575"/>
            <a:chOff x="2418" y="1614"/>
            <a:chExt cx="2787" cy="1698"/>
          </a:xfrm>
        </p:grpSpPr>
        <p:sp>
          <p:nvSpPr>
            <p:cNvPr id="23581" name="Freeform 49"/>
            <p:cNvSpPr>
              <a:spLocks/>
            </p:cNvSpPr>
            <p:nvPr/>
          </p:nvSpPr>
          <p:spPr bwMode="auto">
            <a:xfrm>
              <a:off x="2418" y="1614"/>
              <a:ext cx="2190" cy="1698"/>
            </a:xfrm>
            <a:custGeom>
              <a:avLst/>
              <a:gdLst>
                <a:gd name="T0" fmla="*/ 0 w 2190"/>
                <a:gd name="T1" fmla="*/ 0 h 1698"/>
                <a:gd name="T2" fmla="*/ 372 w 2190"/>
                <a:gd name="T3" fmla="*/ 360 h 1698"/>
                <a:gd name="T4" fmla="*/ 672 w 2190"/>
                <a:gd name="T5" fmla="*/ 648 h 1698"/>
                <a:gd name="T6" fmla="*/ 990 w 2190"/>
                <a:gd name="T7" fmla="*/ 744 h 1698"/>
                <a:gd name="T8" fmla="*/ 1272 w 2190"/>
                <a:gd name="T9" fmla="*/ 780 h 1698"/>
                <a:gd name="T10" fmla="*/ 1404 w 2190"/>
                <a:gd name="T11" fmla="*/ 960 h 1698"/>
                <a:gd name="T12" fmla="*/ 1488 w 2190"/>
                <a:gd name="T13" fmla="*/ 1248 h 1698"/>
                <a:gd name="T14" fmla="*/ 1548 w 2190"/>
                <a:gd name="T15" fmla="*/ 1488 h 1698"/>
                <a:gd name="T16" fmla="*/ 1716 w 2190"/>
                <a:gd name="T17" fmla="*/ 1590 h 1698"/>
                <a:gd name="T18" fmla="*/ 2190 w 2190"/>
                <a:gd name="T19" fmla="*/ 1698 h 1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90" h="1698">
                  <a:moveTo>
                    <a:pt x="0" y="0"/>
                  </a:moveTo>
                  <a:cubicBezTo>
                    <a:pt x="130" y="126"/>
                    <a:pt x="260" y="252"/>
                    <a:pt x="372" y="360"/>
                  </a:cubicBezTo>
                  <a:cubicBezTo>
                    <a:pt x="484" y="468"/>
                    <a:pt x="569" y="584"/>
                    <a:pt x="672" y="648"/>
                  </a:cubicBezTo>
                  <a:cubicBezTo>
                    <a:pt x="775" y="712"/>
                    <a:pt x="890" y="722"/>
                    <a:pt x="990" y="744"/>
                  </a:cubicBezTo>
                  <a:cubicBezTo>
                    <a:pt x="1090" y="766"/>
                    <a:pt x="1203" y="744"/>
                    <a:pt x="1272" y="780"/>
                  </a:cubicBezTo>
                  <a:cubicBezTo>
                    <a:pt x="1341" y="816"/>
                    <a:pt x="1368" y="882"/>
                    <a:pt x="1404" y="960"/>
                  </a:cubicBezTo>
                  <a:cubicBezTo>
                    <a:pt x="1440" y="1038"/>
                    <a:pt x="1464" y="1160"/>
                    <a:pt x="1488" y="1248"/>
                  </a:cubicBezTo>
                  <a:cubicBezTo>
                    <a:pt x="1512" y="1336"/>
                    <a:pt x="1510" y="1431"/>
                    <a:pt x="1548" y="1488"/>
                  </a:cubicBezTo>
                  <a:cubicBezTo>
                    <a:pt x="1586" y="1545"/>
                    <a:pt x="1609" y="1555"/>
                    <a:pt x="1716" y="1590"/>
                  </a:cubicBezTo>
                  <a:cubicBezTo>
                    <a:pt x="1823" y="1625"/>
                    <a:pt x="2091" y="1676"/>
                    <a:pt x="2190" y="1698"/>
                  </a:cubicBezTo>
                </a:path>
              </a:pathLst>
            </a:custGeom>
            <a:noFill/>
            <a:ln w="1270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3582" name="AutoShape 50"/>
            <p:cNvSpPr>
              <a:spLocks/>
            </p:cNvSpPr>
            <p:nvPr/>
          </p:nvSpPr>
          <p:spPr bwMode="auto">
            <a:xfrm>
              <a:off x="3749" y="1934"/>
              <a:ext cx="1456" cy="237"/>
            </a:xfrm>
            <a:prstGeom prst="borderCallout1">
              <a:avLst>
                <a:gd name="adj1" fmla="val 30380"/>
                <a:gd name="adj2" fmla="val -3296"/>
                <a:gd name="adj3" fmla="val 167509"/>
                <a:gd name="adj4" fmla="val -31662"/>
              </a:avLst>
            </a:prstGeom>
            <a:solidFill>
              <a:schemeClr val="accent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a:t>Bitumen with Wax</a:t>
              </a:r>
            </a:p>
          </p:txBody>
        </p:sp>
      </p:grpSp>
    </p:spTree>
    <p:extLst>
      <p:ext uri="{BB962C8B-B14F-4D97-AF65-F5344CB8AC3E}">
        <p14:creationId xmlns:p14="http://schemas.microsoft.com/office/powerpoint/2010/main" val="810459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71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8718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Verdichtungsfenster</a:t>
            </a:r>
            <a:r>
              <a:rPr lang="en-US" dirty="0" smtClean="0"/>
              <a:t> – </a:t>
            </a:r>
            <a:r>
              <a:rPr lang="en-US" dirty="0" err="1" smtClean="0"/>
              <a:t>Abhängig</a:t>
            </a:r>
            <a:r>
              <a:rPr lang="en-US" dirty="0" smtClean="0"/>
              <a:t> von der </a:t>
            </a:r>
            <a:r>
              <a:rPr lang="en-US" dirty="0" err="1" smtClean="0"/>
              <a:t>Technologie</a:t>
            </a:r>
            <a:endParaRPr lang="en-US" dirty="0"/>
          </a:p>
        </p:txBody>
      </p:sp>
      <p:sp>
        <p:nvSpPr>
          <p:cNvPr id="3" name="Fußzeilenplatzhalter 2"/>
          <p:cNvSpPr>
            <a:spLocks noGrp="1"/>
          </p:cNvSpPr>
          <p:nvPr>
            <p:ph type="ftr" sz="quarter" idx="11"/>
          </p:nvPr>
        </p:nvSpPr>
        <p:spPr>
          <a:xfrm>
            <a:off x="292898" y="6589713"/>
            <a:ext cx="6326188" cy="147637"/>
          </a:xfrm>
        </p:spPr>
        <p:txBody>
          <a:bodyPr/>
          <a:lstStyle/>
          <a:p>
            <a:pPr>
              <a:defRPr/>
            </a:pPr>
            <a:r>
              <a:rPr lang="en-US" smtClean="0"/>
              <a:t>Schaumbitumen | © Ammann Group</a:t>
            </a:r>
            <a:endParaRPr lang="en-AU"/>
          </a:p>
        </p:txBody>
      </p:sp>
      <p:sp>
        <p:nvSpPr>
          <p:cNvPr id="4" name="Foliennummernplatzhalter 3"/>
          <p:cNvSpPr>
            <a:spLocks noGrp="1"/>
          </p:cNvSpPr>
          <p:nvPr>
            <p:ph type="sldNum" sz="quarter" idx="12"/>
          </p:nvPr>
        </p:nvSpPr>
        <p:spPr/>
        <p:txBody>
          <a:bodyPr/>
          <a:lstStyle/>
          <a:p>
            <a:pPr>
              <a:defRPr/>
            </a:pPr>
            <a:fld id="{FE8868DF-4DA7-4402-AE8D-867E862703E4}" type="slidenum">
              <a:rPr lang="de-CH" smtClean="0"/>
              <a:pPr>
                <a:defRPr/>
              </a:pPr>
              <a:t>8</a:t>
            </a:fld>
            <a:endParaRPr lang="de-CH"/>
          </a:p>
        </p:txBody>
      </p:sp>
      <p:sp>
        <p:nvSpPr>
          <p:cNvPr id="8" name="Text Box 5"/>
          <p:cNvSpPr txBox="1">
            <a:spLocks noChangeArrowheads="1"/>
          </p:cNvSpPr>
          <p:nvPr/>
        </p:nvSpPr>
        <p:spPr bwMode="auto">
          <a:xfrm>
            <a:off x="4094480" y="5017993"/>
            <a:ext cx="447833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b="0" dirty="0" smtClean="0"/>
              <a:t>Time</a:t>
            </a:r>
            <a:endParaRPr lang="en-US" b="0" dirty="0"/>
          </a:p>
        </p:txBody>
      </p:sp>
      <p:sp>
        <p:nvSpPr>
          <p:cNvPr id="9" name="Line 6"/>
          <p:cNvSpPr>
            <a:spLocks noChangeShapeType="1"/>
          </p:cNvSpPr>
          <p:nvPr/>
        </p:nvSpPr>
        <p:spPr bwMode="auto">
          <a:xfrm flipH="1">
            <a:off x="1744822" y="4834637"/>
            <a:ext cx="6827996"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68" name="Gruppieren 67"/>
          <p:cNvGrpSpPr/>
          <p:nvPr/>
        </p:nvGrpSpPr>
        <p:grpSpPr>
          <a:xfrm>
            <a:off x="479109" y="1843787"/>
            <a:ext cx="1265713" cy="3079750"/>
            <a:chOff x="479109" y="1843787"/>
            <a:chExt cx="1265713" cy="3079750"/>
          </a:xfrm>
        </p:grpSpPr>
        <p:sp>
          <p:nvSpPr>
            <p:cNvPr id="7" name="Text Box 4"/>
            <p:cNvSpPr txBox="1">
              <a:spLocks noChangeArrowheads="1"/>
            </p:cNvSpPr>
            <p:nvPr/>
          </p:nvSpPr>
          <p:spPr bwMode="auto">
            <a:xfrm rot="16200000">
              <a:off x="79838" y="3222810"/>
              <a:ext cx="26298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de-CH" dirty="0" smtClean="0"/>
                <a:t>Viskosität des Bitumens</a:t>
              </a:r>
              <a:endParaRPr lang="de-CH" dirty="0"/>
            </a:p>
          </p:txBody>
        </p:sp>
        <p:sp>
          <p:nvSpPr>
            <p:cNvPr id="10" name="Line 7"/>
            <p:cNvSpPr>
              <a:spLocks noChangeShapeType="1"/>
            </p:cNvSpPr>
            <p:nvPr/>
          </p:nvSpPr>
          <p:spPr bwMode="auto">
            <a:xfrm rot="16200000" flipH="1">
              <a:off x="249397" y="3339212"/>
              <a:ext cx="299085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19" name="Group 20"/>
            <p:cNvGrpSpPr>
              <a:grpSpLocks/>
            </p:cNvGrpSpPr>
            <p:nvPr/>
          </p:nvGrpSpPr>
          <p:grpSpPr bwMode="auto">
            <a:xfrm>
              <a:off x="479109" y="1875537"/>
              <a:ext cx="838200" cy="474662"/>
              <a:chOff x="3678" y="1281"/>
              <a:chExt cx="528" cy="299"/>
            </a:xfrm>
          </p:grpSpPr>
          <p:sp>
            <p:nvSpPr>
              <p:cNvPr id="20" name="Freeform 21"/>
              <p:cNvSpPr>
                <a:spLocks/>
              </p:cNvSpPr>
              <p:nvPr/>
            </p:nvSpPr>
            <p:spPr bwMode="auto">
              <a:xfrm>
                <a:off x="3678" y="1281"/>
                <a:ext cx="528" cy="299"/>
              </a:xfrm>
              <a:custGeom>
                <a:avLst/>
                <a:gdLst>
                  <a:gd name="T0" fmla="*/ 170 w 528"/>
                  <a:gd name="T1" fmla="*/ 27 h 299"/>
                  <a:gd name="T2" fmla="*/ 224 w 528"/>
                  <a:gd name="T3" fmla="*/ 8 h 299"/>
                  <a:gd name="T4" fmla="*/ 293 w 528"/>
                  <a:gd name="T5" fmla="*/ 0 h 299"/>
                  <a:gd name="T6" fmla="*/ 329 w 528"/>
                  <a:gd name="T7" fmla="*/ 8 h 299"/>
                  <a:gd name="T8" fmla="*/ 374 w 528"/>
                  <a:gd name="T9" fmla="*/ 26 h 299"/>
                  <a:gd name="T10" fmla="*/ 387 w 528"/>
                  <a:gd name="T11" fmla="*/ 57 h 299"/>
                  <a:gd name="T12" fmla="*/ 395 w 528"/>
                  <a:gd name="T13" fmla="*/ 92 h 299"/>
                  <a:gd name="T14" fmla="*/ 398 w 528"/>
                  <a:gd name="T15" fmla="*/ 120 h 299"/>
                  <a:gd name="T16" fmla="*/ 477 w 528"/>
                  <a:gd name="T17" fmla="*/ 107 h 299"/>
                  <a:gd name="T18" fmla="*/ 513 w 528"/>
                  <a:gd name="T19" fmla="*/ 108 h 299"/>
                  <a:gd name="T20" fmla="*/ 528 w 528"/>
                  <a:gd name="T21" fmla="*/ 125 h 299"/>
                  <a:gd name="T22" fmla="*/ 518 w 528"/>
                  <a:gd name="T23" fmla="*/ 152 h 299"/>
                  <a:gd name="T24" fmla="*/ 503 w 528"/>
                  <a:gd name="T25" fmla="*/ 167 h 299"/>
                  <a:gd name="T26" fmla="*/ 525 w 528"/>
                  <a:gd name="T27" fmla="*/ 180 h 299"/>
                  <a:gd name="T28" fmla="*/ 524 w 528"/>
                  <a:gd name="T29" fmla="*/ 198 h 299"/>
                  <a:gd name="T30" fmla="*/ 506 w 528"/>
                  <a:gd name="T31" fmla="*/ 224 h 299"/>
                  <a:gd name="T32" fmla="*/ 423 w 528"/>
                  <a:gd name="T33" fmla="*/ 251 h 299"/>
                  <a:gd name="T34" fmla="*/ 381 w 528"/>
                  <a:gd name="T35" fmla="*/ 252 h 299"/>
                  <a:gd name="T36" fmla="*/ 347 w 528"/>
                  <a:gd name="T37" fmla="*/ 260 h 299"/>
                  <a:gd name="T38" fmla="*/ 320 w 528"/>
                  <a:gd name="T39" fmla="*/ 279 h 299"/>
                  <a:gd name="T40" fmla="*/ 260 w 528"/>
                  <a:gd name="T41" fmla="*/ 287 h 299"/>
                  <a:gd name="T42" fmla="*/ 228 w 528"/>
                  <a:gd name="T43" fmla="*/ 287 h 299"/>
                  <a:gd name="T44" fmla="*/ 180 w 528"/>
                  <a:gd name="T45" fmla="*/ 299 h 299"/>
                  <a:gd name="T46" fmla="*/ 152 w 528"/>
                  <a:gd name="T47" fmla="*/ 299 h 299"/>
                  <a:gd name="T48" fmla="*/ 119 w 528"/>
                  <a:gd name="T49" fmla="*/ 266 h 299"/>
                  <a:gd name="T50" fmla="*/ 122 w 528"/>
                  <a:gd name="T51" fmla="*/ 233 h 299"/>
                  <a:gd name="T52" fmla="*/ 66 w 528"/>
                  <a:gd name="T53" fmla="*/ 234 h 299"/>
                  <a:gd name="T54" fmla="*/ 24 w 528"/>
                  <a:gd name="T55" fmla="*/ 228 h 299"/>
                  <a:gd name="T56" fmla="*/ 0 w 528"/>
                  <a:gd name="T57" fmla="*/ 197 h 299"/>
                  <a:gd name="T58" fmla="*/ 8 w 528"/>
                  <a:gd name="T59" fmla="*/ 167 h 299"/>
                  <a:gd name="T60" fmla="*/ 50 w 528"/>
                  <a:gd name="T61" fmla="*/ 144 h 299"/>
                  <a:gd name="T62" fmla="*/ 114 w 528"/>
                  <a:gd name="T63" fmla="*/ 134 h 299"/>
                  <a:gd name="T64" fmla="*/ 147 w 528"/>
                  <a:gd name="T65" fmla="*/ 134 h 299"/>
                  <a:gd name="T66" fmla="*/ 147 w 528"/>
                  <a:gd name="T67" fmla="*/ 60 h 299"/>
                  <a:gd name="T68" fmla="*/ 170 w 528"/>
                  <a:gd name="T69" fmla="*/ 27 h 2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8" h="299">
                    <a:moveTo>
                      <a:pt x="170" y="27"/>
                    </a:moveTo>
                    <a:lnTo>
                      <a:pt x="224" y="8"/>
                    </a:lnTo>
                    <a:lnTo>
                      <a:pt x="293" y="0"/>
                    </a:lnTo>
                    <a:lnTo>
                      <a:pt x="329" y="8"/>
                    </a:lnTo>
                    <a:lnTo>
                      <a:pt x="374" y="26"/>
                    </a:lnTo>
                    <a:lnTo>
                      <a:pt x="387" y="57"/>
                    </a:lnTo>
                    <a:lnTo>
                      <a:pt x="395" y="92"/>
                    </a:lnTo>
                    <a:lnTo>
                      <a:pt x="398" y="120"/>
                    </a:lnTo>
                    <a:lnTo>
                      <a:pt x="477" y="107"/>
                    </a:lnTo>
                    <a:lnTo>
                      <a:pt x="513" y="108"/>
                    </a:lnTo>
                    <a:lnTo>
                      <a:pt x="528" y="125"/>
                    </a:lnTo>
                    <a:lnTo>
                      <a:pt x="518" y="152"/>
                    </a:lnTo>
                    <a:lnTo>
                      <a:pt x="503" y="167"/>
                    </a:lnTo>
                    <a:lnTo>
                      <a:pt x="525" y="180"/>
                    </a:lnTo>
                    <a:lnTo>
                      <a:pt x="524" y="198"/>
                    </a:lnTo>
                    <a:lnTo>
                      <a:pt x="506" y="224"/>
                    </a:lnTo>
                    <a:lnTo>
                      <a:pt x="423" y="251"/>
                    </a:lnTo>
                    <a:lnTo>
                      <a:pt x="381" y="252"/>
                    </a:lnTo>
                    <a:lnTo>
                      <a:pt x="347" y="260"/>
                    </a:lnTo>
                    <a:lnTo>
                      <a:pt x="320" y="279"/>
                    </a:lnTo>
                    <a:lnTo>
                      <a:pt x="260" y="287"/>
                    </a:lnTo>
                    <a:lnTo>
                      <a:pt x="228" y="287"/>
                    </a:lnTo>
                    <a:lnTo>
                      <a:pt x="180" y="299"/>
                    </a:lnTo>
                    <a:lnTo>
                      <a:pt x="152" y="299"/>
                    </a:lnTo>
                    <a:lnTo>
                      <a:pt x="119" y="266"/>
                    </a:lnTo>
                    <a:lnTo>
                      <a:pt x="122" y="233"/>
                    </a:lnTo>
                    <a:lnTo>
                      <a:pt x="66" y="234"/>
                    </a:lnTo>
                    <a:lnTo>
                      <a:pt x="24" y="228"/>
                    </a:lnTo>
                    <a:lnTo>
                      <a:pt x="0" y="197"/>
                    </a:lnTo>
                    <a:lnTo>
                      <a:pt x="8" y="167"/>
                    </a:lnTo>
                    <a:lnTo>
                      <a:pt x="50" y="144"/>
                    </a:lnTo>
                    <a:lnTo>
                      <a:pt x="114" y="134"/>
                    </a:lnTo>
                    <a:lnTo>
                      <a:pt x="147" y="134"/>
                    </a:lnTo>
                    <a:lnTo>
                      <a:pt x="147" y="60"/>
                    </a:lnTo>
                    <a:lnTo>
                      <a:pt x="170" y="27"/>
                    </a:lnTo>
                    <a:close/>
                  </a:path>
                </a:pathLst>
              </a:cu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sp>
            <p:nvSpPr>
              <p:cNvPr id="21" name="Freeform 22"/>
              <p:cNvSpPr>
                <a:spLocks/>
              </p:cNvSpPr>
              <p:nvPr/>
            </p:nvSpPr>
            <p:spPr bwMode="auto">
              <a:xfrm>
                <a:off x="3865" y="1328"/>
                <a:ext cx="161" cy="161"/>
              </a:xfrm>
              <a:custGeom>
                <a:avLst/>
                <a:gdLst>
                  <a:gd name="T0" fmla="*/ 50 w 321"/>
                  <a:gd name="T1" fmla="*/ 0 h 323"/>
                  <a:gd name="T2" fmla="*/ 45 w 321"/>
                  <a:gd name="T3" fmla="*/ 0 h 323"/>
                  <a:gd name="T4" fmla="*/ 38 w 321"/>
                  <a:gd name="T5" fmla="*/ 0 h 323"/>
                  <a:gd name="T6" fmla="*/ 31 w 321"/>
                  <a:gd name="T7" fmla="*/ 1 h 323"/>
                  <a:gd name="T8" fmla="*/ 23 w 321"/>
                  <a:gd name="T9" fmla="*/ 1 h 323"/>
                  <a:gd name="T10" fmla="*/ 16 w 321"/>
                  <a:gd name="T11" fmla="*/ 3 h 323"/>
                  <a:gd name="T12" fmla="*/ 10 w 321"/>
                  <a:gd name="T13" fmla="*/ 4 h 323"/>
                  <a:gd name="T14" fmla="*/ 6 w 321"/>
                  <a:gd name="T15" fmla="*/ 5 h 323"/>
                  <a:gd name="T16" fmla="*/ 4 w 321"/>
                  <a:gd name="T17" fmla="*/ 7 h 323"/>
                  <a:gd name="T18" fmla="*/ 4 w 321"/>
                  <a:gd name="T19" fmla="*/ 17 h 323"/>
                  <a:gd name="T20" fmla="*/ 2 w 321"/>
                  <a:gd name="T21" fmla="*/ 34 h 323"/>
                  <a:gd name="T22" fmla="*/ 1 w 321"/>
                  <a:gd name="T23" fmla="*/ 50 h 323"/>
                  <a:gd name="T24" fmla="*/ 0 w 321"/>
                  <a:gd name="T25" fmla="*/ 58 h 323"/>
                  <a:gd name="T26" fmla="*/ 37 w 321"/>
                  <a:gd name="T27" fmla="*/ 80 h 323"/>
                  <a:gd name="T28" fmla="*/ 43 w 321"/>
                  <a:gd name="T29" fmla="*/ 27 h 323"/>
                  <a:gd name="T30" fmla="*/ 81 w 321"/>
                  <a:gd name="T31" fmla="*/ 10 h 323"/>
                  <a:gd name="T32" fmla="*/ 80 w 321"/>
                  <a:gd name="T33" fmla="*/ 9 h 323"/>
                  <a:gd name="T34" fmla="*/ 77 w 321"/>
                  <a:gd name="T35" fmla="*/ 8 h 323"/>
                  <a:gd name="T36" fmla="*/ 74 w 321"/>
                  <a:gd name="T37" fmla="*/ 7 h 323"/>
                  <a:gd name="T38" fmla="*/ 69 w 321"/>
                  <a:gd name="T39" fmla="*/ 5 h 323"/>
                  <a:gd name="T40" fmla="*/ 64 w 321"/>
                  <a:gd name="T41" fmla="*/ 4 h 323"/>
                  <a:gd name="T42" fmla="*/ 59 w 321"/>
                  <a:gd name="T43" fmla="*/ 2 h 323"/>
                  <a:gd name="T44" fmla="*/ 54 w 321"/>
                  <a:gd name="T45" fmla="*/ 1 h 323"/>
                  <a:gd name="T46" fmla="*/ 50 w 321"/>
                  <a:gd name="T47" fmla="*/ 0 h 3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21" h="323">
                    <a:moveTo>
                      <a:pt x="197" y="1"/>
                    </a:moveTo>
                    <a:lnTo>
                      <a:pt x="177" y="0"/>
                    </a:lnTo>
                    <a:lnTo>
                      <a:pt x="152" y="1"/>
                    </a:lnTo>
                    <a:lnTo>
                      <a:pt x="122" y="4"/>
                    </a:lnTo>
                    <a:lnTo>
                      <a:pt x="92" y="7"/>
                    </a:lnTo>
                    <a:lnTo>
                      <a:pt x="63" y="12"/>
                    </a:lnTo>
                    <a:lnTo>
                      <a:pt x="39" y="17"/>
                    </a:lnTo>
                    <a:lnTo>
                      <a:pt x="22" y="23"/>
                    </a:lnTo>
                    <a:lnTo>
                      <a:pt x="16" y="29"/>
                    </a:lnTo>
                    <a:lnTo>
                      <a:pt x="14" y="68"/>
                    </a:lnTo>
                    <a:lnTo>
                      <a:pt x="8" y="137"/>
                    </a:lnTo>
                    <a:lnTo>
                      <a:pt x="2" y="203"/>
                    </a:lnTo>
                    <a:lnTo>
                      <a:pt x="0" y="233"/>
                    </a:lnTo>
                    <a:lnTo>
                      <a:pt x="146" y="323"/>
                    </a:lnTo>
                    <a:lnTo>
                      <a:pt x="169" y="108"/>
                    </a:lnTo>
                    <a:lnTo>
                      <a:pt x="321" y="40"/>
                    </a:lnTo>
                    <a:lnTo>
                      <a:pt x="318" y="39"/>
                    </a:lnTo>
                    <a:lnTo>
                      <a:pt x="308" y="35"/>
                    </a:lnTo>
                    <a:lnTo>
                      <a:pt x="293" y="30"/>
                    </a:lnTo>
                    <a:lnTo>
                      <a:pt x="274" y="23"/>
                    </a:lnTo>
                    <a:lnTo>
                      <a:pt x="253" y="16"/>
                    </a:lnTo>
                    <a:lnTo>
                      <a:pt x="233" y="9"/>
                    </a:lnTo>
                    <a:lnTo>
                      <a:pt x="213" y="5"/>
                    </a:lnTo>
                    <a:lnTo>
                      <a:pt x="197" y="1"/>
                    </a:lnTo>
                    <a:close/>
                  </a:path>
                </a:pathLst>
              </a:custGeom>
              <a:solidFill>
                <a:srgbClr val="C9F7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2" name="Freeform 23"/>
              <p:cNvSpPr>
                <a:spLocks/>
              </p:cNvSpPr>
              <p:nvPr/>
            </p:nvSpPr>
            <p:spPr bwMode="auto">
              <a:xfrm>
                <a:off x="3969" y="1379"/>
                <a:ext cx="65" cy="97"/>
              </a:xfrm>
              <a:custGeom>
                <a:avLst/>
                <a:gdLst>
                  <a:gd name="T0" fmla="*/ 0 w 130"/>
                  <a:gd name="T1" fmla="*/ 10 h 192"/>
                  <a:gd name="T2" fmla="*/ 0 w 130"/>
                  <a:gd name="T3" fmla="*/ 49 h 192"/>
                  <a:gd name="T4" fmla="*/ 33 w 130"/>
                  <a:gd name="T5" fmla="*/ 33 h 192"/>
                  <a:gd name="T6" fmla="*/ 30 w 130"/>
                  <a:gd name="T7" fmla="*/ 0 h 192"/>
                  <a:gd name="T8" fmla="*/ 0 w 130"/>
                  <a:gd name="T9" fmla="*/ 10 h 1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0" h="192">
                    <a:moveTo>
                      <a:pt x="0" y="39"/>
                    </a:moveTo>
                    <a:lnTo>
                      <a:pt x="0" y="192"/>
                    </a:lnTo>
                    <a:lnTo>
                      <a:pt x="130" y="130"/>
                    </a:lnTo>
                    <a:lnTo>
                      <a:pt x="118" y="0"/>
                    </a:lnTo>
                    <a:lnTo>
                      <a:pt x="0" y="39"/>
                    </a:lnTo>
                    <a:close/>
                  </a:path>
                </a:pathLst>
              </a:custGeom>
              <a:solidFill>
                <a:srgbClr val="B2F4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3" name="Freeform 24"/>
              <p:cNvSpPr>
                <a:spLocks/>
              </p:cNvSpPr>
              <p:nvPr/>
            </p:nvSpPr>
            <p:spPr bwMode="auto">
              <a:xfrm>
                <a:off x="3749" y="1415"/>
                <a:ext cx="382" cy="109"/>
              </a:xfrm>
              <a:custGeom>
                <a:avLst/>
                <a:gdLst>
                  <a:gd name="T0" fmla="*/ 1 w 765"/>
                  <a:gd name="T1" fmla="*/ 22 h 218"/>
                  <a:gd name="T2" fmla="*/ 1 w 765"/>
                  <a:gd name="T3" fmla="*/ 22 h 218"/>
                  <a:gd name="T4" fmla="*/ 0 w 765"/>
                  <a:gd name="T5" fmla="*/ 23 h 218"/>
                  <a:gd name="T6" fmla="*/ 1 w 765"/>
                  <a:gd name="T7" fmla="*/ 25 h 218"/>
                  <a:gd name="T8" fmla="*/ 5 w 765"/>
                  <a:gd name="T9" fmla="*/ 28 h 218"/>
                  <a:gd name="T10" fmla="*/ 13 w 765"/>
                  <a:gd name="T11" fmla="*/ 30 h 218"/>
                  <a:gd name="T12" fmla="*/ 21 w 765"/>
                  <a:gd name="T13" fmla="*/ 31 h 218"/>
                  <a:gd name="T14" fmla="*/ 30 w 765"/>
                  <a:gd name="T15" fmla="*/ 33 h 218"/>
                  <a:gd name="T16" fmla="*/ 38 w 765"/>
                  <a:gd name="T17" fmla="*/ 39 h 218"/>
                  <a:gd name="T18" fmla="*/ 45 w 765"/>
                  <a:gd name="T19" fmla="*/ 46 h 218"/>
                  <a:gd name="T20" fmla="*/ 50 w 765"/>
                  <a:gd name="T21" fmla="*/ 50 h 218"/>
                  <a:gd name="T22" fmla="*/ 53 w 765"/>
                  <a:gd name="T23" fmla="*/ 51 h 218"/>
                  <a:gd name="T24" fmla="*/ 54 w 765"/>
                  <a:gd name="T25" fmla="*/ 52 h 218"/>
                  <a:gd name="T26" fmla="*/ 64 w 765"/>
                  <a:gd name="T27" fmla="*/ 55 h 218"/>
                  <a:gd name="T28" fmla="*/ 67 w 765"/>
                  <a:gd name="T29" fmla="*/ 54 h 218"/>
                  <a:gd name="T30" fmla="*/ 73 w 765"/>
                  <a:gd name="T31" fmla="*/ 54 h 218"/>
                  <a:gd name="T32" fmla="*/ 80 w 765"/>
                  <a:gd name="T33" fmla="*/ 54 h 218"/>
                  <a:gd name="T34" fmla="*/ 87 w 765"/>
                  <a:gd name="T35" fmla="*/ 55 h 218"/>
                  <a:gd name="T36" fmla="*/ 95 w 765"/>
                  <a:gd name="T37" fmla="*/ 55 h 218"/>
                  <a:gd name="T38" fmla="*/ 104 w 765"/>
                  <a:gd name="T39" fmla="*/ 54 h 218"/>
                  <a:gd name="T40" fmla="*/ 111 w 765"/>
                  <a:gd name="T41" fmla="*/ 53 h 218"/>
                  <a:gd name="T42" fmla="*/ 115 w 765"/>
                  <a:gd name="T43" fmla="*/ 53 h 218"/>
                  <a:gd name="T44" fmla="*/ 118 w 765"/>
                  <a:gd name="T45" fmla="*/ 53 h 218"/>
                  <a:gd name="T46" fmla="*/ 124 w 765"/>
                  <a:gd name="T47" fmla="*/ 51 h 218"/>
                  <a:gd name="T48" fmla="*/ 132 w 765"/>
                  <a:gd name="T49" fmla="*/ 50 h 218"/>
                  <a:gd name="T50" fmla="*/ 143 w 765"/>
                  <a:gd name="T51" fmla="*/ 48 h 218"/>
                  <a:gd name="T52" fmla="*/ 155 w 765"/>
                  <a:gd name="T53" fmla="*/ 44 h 218"/>
                  <a:gd name="T54" fmla="*/ 166 w 765"/>
                  <a:gd name="T55" fmla="*/ 40 h 218"/>
                  <a:gd name="T56" fmla="*/ 174 w 765"/>
                  <a:gd name="T57" fmla="*/ 35 h 218"/>
                  <a:gd name="T58" fmla="*/ 177 w 765"/>
                  <a:gd name="T59" fmla="*/ 32 h 218"/>
                  <a:gd name="T60" fmla="*/ 177 w 765"/>
                  <a:gd name="T61" fmla="*/ 27 h 218"/>
                  <a:gd name="T62" fmla="*/ 183 w 765"/>
                  <a:gd name="T63" fmla="*/ 16 h 218"/>
                  <a:gd name="T64" fmla="*/ 188 w 765"/>
                  <a:gd name="T65" fmla="*/ 10 h 218"/>
                  <a:gd name="T66" fmla="*/ 191 w 765"/>
                  <a:gd name="T67" fmla="*/ 6 h 218"/>
                  <a:gd name="T68" fmla="*/ 190 w 765"/>
                  <a:gd name="T69" fmla="*/ 4 h 218"/>
                  <a:gd name="T70" fmla="*/ 186 w 765"/>
                  <a:gd name="T71" fmla="*/ 1 h 218"/>
                  <a:gd name="T72" fmla="*/ 176 w 765"/>
                  <a:gd name="T73" fmla="*/ 0 h 218"/>
                  <a:gd name="T74" fmla="*/ 164 w 765"/>
                  <a:gd name="T75" fmla="*/ 1 h 218"/>
                  <a:gd name="T76" fmla="*/ 156 w 765"/>
                  <a:gd name="T77" fmla="*/ 2 h 218"/>
                  <a:gd name="T78" fmla="*/ 147 w 765"/>
                  <a:gd name="T79" fmla="*/ 23 h 218"/>
                  <a:gd name="T80" fmla="*/ 38 w 765"/>
                  <a:gd name="T81" fmla="*/ 1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65" h="218">
                    <a:moveTo>
                      <a:pt x="153" y="65"/>
                    </a:moveTo>
                    <a:lnTo>
                      <a:pt x="7" y="87"/>
                    </a:lnTo>
                    <a:lnTo>
                      <a:pt x="6" y="87"/>
                    </a:lnTo>
                    <a:lnTo>
                      <a:pt x="4" y="88"/>
                    </a:lnTo>
                    <a:lnTo>
                      <a:pt x="1" y="89"/>
                    </a:lnTo>
                    <a:lnTo>
                      <a:pt x="0" y="91"/>
                    </a:lnTo>
                    <a:lnTo>
                      <a:pt x="1" y="95"/>
                    </a:lnTo>
                    <a:lnTo>
                      <a:pt x="4" y="99"/>
                    </a:lnTo>
                    <a:lnTo>
                      <a:pt x="12" y="104"/>
                    </a:lnTo>
                    <a:lnTo>
                      <a:pt x="23" y="110"/>
                    </a:lnTo>
                    <a:lnTo>
                      <a:pt x="38" y="114"/>
                    </a:lnTo>
                    <a:lnTo>
                      <a:pt x="54" y="118"/>
                    </a:lnTo>
                    <a:lnTo>
                      <a:pt x="70" y="120"/>
                    </a:lnTo>
                    <a:lnTo>
                      <a:pt x="87" y="121"/>
                    </a:lnTo>
                    <a:lnTo>
                      <a:pt x="103" y="125"/>
                    </a:lnTo>
                    <a:lnTo>
                      <a:pt x="120" y="131"/>
                    </a:lnTo>
                    <a:lnTo>
                      <a:pt x="136" y="141"/>
                    </a:lnTo>
                    <a:lnTo>
                      <a:pt x="153" y="154"/>
                    </a:lnTo>
                    <a:lnTo>
                      <a:pt x="170" y="169"/>
                    </a:lnTo>
                    <a:lnTo>
                      <a:pt x="182" y="181"/>
                    </a:lnTo>
                    <a:lnTo>
                      <a:pt x="193" y="190"/>
                    </a:lnTo>
                    <a:lnTo>
                      <a:pt x="202" y="197"/>
                    </a:lnTo>
                    <a:lnTo>
                      <a:pt x="208" y="201"/>
                    </a:lnTo>
                    <a:lnTo>
                      <a:pt x="212" y="204"/>
                    </a:lnTo>
                    <a:lnTo>
                      <a:pt x="214" y="205"/>
                    </a:lnTo>
                    <a:lnTo>
                      <a:pt x="216" y="205"/>
                    </a:lnTo>
                    <a:lnTo>
                      <a:pt x="255" y="217"/>
                    </a:lnTo>
                    <a:lnTo>
                      <a:pt x="257" y="217"/>
                    </a:lnTo>
                    <a:lnTo>
                      <a:pt x="263" y="216"/>
                    </a:lnTo>
                    <a:lnTo>
                      <a:pt x="271" y="216"/>
                    </a:lnTo>
                    <a:lnTo>
                      <a:pt x="281" y="214"/>
                    </a:lnTo>
                    <a:lnTo>
                      <a:pt x="294" y="214"/>
                    </a:lnTo>
                    <a:lnTo>
                      <a:pt x="308" y="214"/>
                    </a:lnTo>
                    <a:lnTo>
                      <a:pt x="321" y="216"/>
                    </a:lnTo>
                    <a:lnTo>
                      <a:pt x="334" y="217"/>
                    </a:lnTo>
                    <a:lnTo>
                      <a:pt x="348" y="218"/>
                    </a:lnTo>
                    <a:lnTo>
                      <a:pt x="364" y="218"/>
                    </a:lnTo>
                    <a:lnTo>
                      <a:pt x="382" y="218"/>
                    </a:lnTo>
                    <a:lnTo>
                      <a:pt x="400" y="216"/>
                    </a:lnTo>
                    <a:lnTo>
                      <a:pt x="416" y="214"/>
                    </a:lnTo>
                    <a:lnTo>
                      <a:pt x="432" y="212"/>
                    </a:lnTo>
                    <a:lnTo>
                      <a:pt x="444" y="211"/>
                    </a:lnTo>
                    <a:lnTo>
                      <a:pt x="453" y="211"/>
                    </a:lnTo>
                    <a:lnTo>
                      <a:pt x="460" y="211"/>
                    </a:lnTo>
                    <a:lnTo>
                      <a:pt x="467" y="210"/>
                    </a:lnTo>
                    <a:lnTo>
                      <a:pt x="475" y="209"/>
                    </a:lnTo>
                    <a:lnTo>
                      <a:pt x="485" y="206"/>
                    </a:lnTo>
                    <a:lnTo>
                      <a:pt x="498" y="204"/>
                    </a:lnTo>
                    <a:lnTo>
                      <a:pt x="512" y="202"/>
                    </a:lnTo>
                    <a:lnTo>
                      <a:pt x="529" y="198"/>
                    </a:lnTo>
                    <a:lnTo>
                      <a:pt x="549" y="194"/>
                    </a:lnTo>
                    <a:lnTo>
                      <a:pt x="572" y="189"/>
                    </a:lnTo>
                    <a:lnTo>
                      <a:pt x="596" y="182"/>
                    </a:lnTo>
                    <a:lnTo>
                      <a:pt x="620" y="174"/>
                    </a:lnTo>
                    <a:lnTo>
                      <a:pt x="644" y="165"/>
                    </a:lnTo>
                    <a:lnTo>
                      <a:pt x="666" y="157"/>
                    </a:lnTo>
                    <a:lnTo>
                      <a:pt x="685" y="148"/>
                    </a:lnTo>
                    <a:lnTo>
                      <a:pt x="699" y="139"/>
                    </a:lnTo>
                    <a:lnTo>
                      <a:pt x="707" y="133"/>
                    </a:lnTo>
                    <a:lnTo>
                      <a:pt x="710" y="125"/>
                    </a:lnTo>
                    <a:lnTo>
                      <a:pt x="709" y="120"/>
                    </a:lnTo>
                    <a:lnTo>
                      <a:pt x="711" y="108"/>
                    </a:lnTo>
                    <a:lnTo>
                      <a:pt x="724" y="81"/>
                    </a:lnTo>
                    <a:lnTo>
                      <a:pt x="734" y="63"/>
                    </a:lnTo>
                    <a:lnTo>
                      <a:pt x="743" y="51"/>
                    </a:lnTo>
                    <a:lnTo>
                      <a:pt x="753" y="39"/>
                    </a:lnTo>
                    <a:lnTo>
                      <a:pt x="760" y="31"/>
                    </a:lnTo>
                    <a:lnTo>
                      <a:pt x="764" y="24"/>
                    </a:lnTo>
                    <a:lnTo>
                      <a:pt x="765" y="20"/>
                    </a:lnTo>
                    <a:lnTo>
                      <a:pt x="763" y="14"/>
                    </a:lnTo>
                    <a:lnTo>
                      <a:pt x="757" y="8"/>
                    </a:lnTo>
                    <a:lnTo>
                      <a:pt x="746" y="4"/>
                    </a:lnTo>
                    <a:lnTo>
                      <a:pt x="727" y="1"/>
                    </a:lnTo>
                    <a:lnTo>
                      <a:pt x="705" y="0"/>
                    </a:lnTo>
                    <a:lnTo>
                      <a:pt x="681" y="1"/>
                    </a:lnTo>
                    <a:lnTo>
                      <a:pt x="659" y="4"/>
                    </a:lnTo>
                    <a:lnTo>
                      <a:pt x="641" y="6"/>
                    </a:lnTo>
                    <a:lnTo>
                      <a:pt x="627" y="7"/>
                    </a:lnTo>
                    <a:lnTo>
                      <a:pt x="622" y="8"/>
                    </a:lnTo>
                    <a:lnTo>
                      <a:pt x="588" y="92"/>
                    </a:lnTo>
                    <a:lnTo>
                      <a:pt x="379" y="189"/>
                    </a:lnTo>
                    <a:lnTo>
                      <a:pt x="153" y="65"/>
                    </a:lnTo>
                    <a:close/>
                  </a:path>
                </a:pathLst>
              </a:custGeom>
              <a:solidFill>
                <a:srgbClr val="E8FC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4" name="Freeform 25"/>
              <p:cNvSpPr>
                <a:spLocks/>
              </p:cNvSpPr>
              <p:nvPr/>
            </p:nvSpPr>
            <p:spPr bwMode="auto">
              <a:xfrm>
                <a:off x="3819" y="1506"/>
                <a:ext cx="187" cy="61"/>
              </a:xfrm>
              <a:custGeom>
                <a:avLst/>
                <a:gdLst>
                  <a:gd name="T0" fmla="*/ 2 w 372"/>
                  <a:gd name="T1" fmla="*/ 1 h 121"/>
                  <a:gd name="T2" fmla="*/ 7 w 372"/>
                  <a:gd name="T3" fmla="*/ 7 h 121"/>
                  <a:gd name="T4" fmla="*/ 14 w 372"/>
                  <a:gd name="T5" fmla="*/ 15 h 121"/>
                  <a:gd name="T6" fmla="*/ 20 w 372"/>
                  <a:gd name="T7" fmla="*/ 21 h 121"/>
                  <a:gd name="T8" fmla="*/ 24 w 372"/>
                  <a:gd name="T9" fmla="*/ 20 h 121"/>
                  <a:gd name="T10" fmla="*/ 27 w 372"/>
                  <a:gd name="T11" fmla="*/ 17 h 121"/>
                  <a:gd name="T12" fmla="*/ 32 w 372"/>
                  <a:gd name="T13" fmla="*/ 15 h 121"/>
                  <a:gd name="T14" fmla="*/ 37 w 372"/>
                  <a:gd name="T15" fmla="*/ 14 h 121"/>
                  <a:gd name="T16" fmla="*/ 43 w 372"/>
                  <a:gd name="T17" fmla="*/ 15 h 121"/>
                  <a:gd name="T18" fmla="*/ 51 w 372"/>
                  <a:gd name="T19" fmla="*/ 15 h 121"/>
                  <a:gd name="T20" fmla="*/ 59 w 372"/>
                  <a:gd name="T21" fmla="*/ 15 h 121"/>
                  <a:gd name="T22" fmla="*/ 68 w 372"/>
                  <a:gd name="T23" fmla="*/ 15 h 121"/>
                  <a:gd name="T24" fmla="*/ 76 w 372"/>
                  <a:gd name="T25" fmla="*/ 15 h 121"/>
                  <a:gd name="T26" fmla="*/ 84 w 372"/>
                  <a:gd name="T27" fmla="*/ 15 h 121"/>
                  <a:gd name="T28" fmla="*/ 89 w 372"/>
                  <a:gd name="T29" fmla="*/ 15 h 121"/>
                  <a:gd name="T30" fmla="*/ 93 w 372"/>
                  <a:gd name="T31" fmla="*/ 15 h 121"/>
                  <a:gd name="T32" fmla="*/ 94 w 372"/>
                  <a:gd name="T33" fmla="*/ 15 h 121"/>
                  <a:gd name="T34" fmla="*/ 94 w 372"/>
                  <a:gd name="T35" fmla="*/ 17 h 121"/>
                  <a:gd name="T36" fmla="*/ 91 w 372"/>
                  <a:gd name="T37" fmla="*/ 19 h 121"/>
                  <a:gd name="T38" fmla="*/ 85 w 372"/>
                  <a:gd name="T39" fmla="*/ 22 h 121"/>
                  <a:gd name="T40" fmla="*/ 77 w 372"/>
                  <a:gd name="T41" fmla="*/ 24 h 121"/>
                  <a:gd name="T42" fmla="*/ 69 w 372"/>
                  <a:gd name="T43" fmla="*/ 25 h 121"/>
                  <a:gd name="T44" fmla="*/ 62 w 372"/>
                  <a:gd name="T45" fmla="*/ 24 h 121"/>
                  <a:gd name="T46" fmla="*/ 54 w 372"/>
                  <a:gd name="T47" fmla="*/ 24 h 121"/>
                  <a:gd name="T48" fmla="*/ 47 w 372"/>
                  <a:gd name="T49" fmla="*/ 24 h 121"/>
                  <a:gd name="T50" fmla="*/ 40 w 372"/>
                  <a:gd name="T51" fmla="*/ 25 h 121"/>
                  <a:gd name="T52" fmla="*/ 33 w 372"/>
                  <a:gd name="T53" fmla="*/ 26 h 121"/>
                  <a:gd name="T54" fmla="*/ 27 w 372"/>
                  <a:gd name="T55" fmla="*/ 29 h 121"/>
                  <a:gd name="T56" fmla="*/ 16 w 372"/>
                  <a:gd name="T57" fmla="*/ 30 h 121"/>
                  <a:gd name="T58" fmla="*/ 6 w 372"/>
                  <a:gd name="T59" fmla="*/ 23 h 121"/>
                  <a:gd name="T60" fmla="*/ 1 w 372"/>
                  <a:gd name="T61" fmla="*/ 13 h 121"/>
                  <a:gd name="T62" fmla="*/ 1 w 372"/>
                  <a:gd name="T63" fmla="*/ 4 h 12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2" h="121">
                    <a:moveTo>
                      <a:pt x="5" y="0"/>
                    </a:moveTo>
                    <a:lnTo>
                      <a:pt x="8" y="4"/>
                    </a:lnTo>
                    <a:lnTo>
                      <a:pt x="15" y="14"/>
                    </a:lnTo>
                    <a:lnTo>
                      <a:pt x="26" y="28"/>
                    </a:lnTo>
                    <a:lnTo>
                      <a:pt x="40" y="44"/>
                    </a:lnTo>
                    <a:lnTo>
                      <a:pt x="54" y="59"/>
                    </a:lnTo>
                    <a:lnTo>
                      <a:pt x="68" y="73"/>
                    </a:lnTo>
                    <a:lnTo>
                      <a:pt x="79" y="82"/>
                    </a:lnTo>
                    <a:lnTo>
                      <a:pt x="87" y="84"/>
                    </a:lnTo>
                    <a:lnTo>
                      <a:pt x="94" y="78"/>
                    </a:lnTo>
                    <a:lnTo>
                      <a:pt x="101" y="73"/>
                    </a:lnTo>
                    <a:lnTo>
                      <a:pt x="108" y="68"/>
                    </a:lnTo>
                    <a:lnTo>
                      <a:pt x="116" y="62"/>
                    </a:lnTo>
                    <a:lnTo>
                      <a:pt x="126" y="59"/>
                    </a:lnTo>
                    <a:lnTo>
                      <a:pt x="135" y="55"/>
                    </a:lnTo>
                    <a:lnTo>
                      <a:pt x="146" y="54"/>
                    </a:lnTo>
                    <a:lnTo>
                      <a:pt x="158" y="54"/>
                    </a:lnTo>
                    <a:lnTo>
                      <a:pt x="172" y="57"/>
                    </a:lnTo>
                    <a:lnTo>
                      <a:pt x="185" y="58"/>
                    </a:lnTo>
                    <a:lnTo>
                      <a:pt x="202" y="59"/>
                    </a:lnTo>
                    <a:lnTo>
                      <a:pt x="218" y="59"/>
                    </a:lnTo>
                    <a:lnTo>
                      <a:pt x="235" y="60"/>
                    </a:lnTo>
                    <a:lnTo>
                      <a:pt x="252" y="60"/>
                    </a:lnTo>
                    <a:lnTo>
                      <a:pt x="270" y="60"/>
                    </a:lnTo>
                    <a:lnTo>
                      <a:pt x="287" y="60"/>
                    </a:lnTo>
                    <a:lnTo>
                      <a:pt x="303" y="59"/>
                    </a:lnTo>
                    <a:lnTo>
                      <a:pt x="318" y="59"/>
                    </a:lnTo>
                    <a:lnTo>
                      <a:pt x="332" y="59"/>
                    </a:lnTo>
                    <a:lnTo>
                      <a:pt x="344" y="59"/>
                    </a:lnTo>
                    <a:lnTo>
                      <a:pt x="355" y="59"/>
                    </a:lnTo>
                    <a:lnTo>
                      <a:pt x="363" y="59"/>
                    </a:lnTo>
                    <a:lnTo>
                      <a:pt x="369" y="59"/>
                    </a:lnTo>
                    <a:lnTo>
                      <a:pt x="372" y="59"/>
                    </a:lnTo>
                    <a:lnTo>
                      <a:pt x="372" y="60"/>
                    </a:lnTo>
                    <a:lnTo>
                      <a:pt x="372" y="62"/>
                    </a:lnTo>
                    <a:lnTo>
                      <a:pt x="370" y="66"/>
                    </a:lnTo>
                    <a:lnTo>
                      <a:pt x="366" y="70"/>
                    </a:lnTo>
                    <a:lnTo>
                      <a:pt x="361" y="76"/>
                    </a:lnTo>
                    <a:lnTo>
                      <a:pt x="350" y="82"/>
                    </a:lnTo>
                    <a:lnTo>
                      <a:pt x="338" y="88"/>
                    </a:lnTo>
                    <a:lnTo>
                      <a:pt x="319" y="92"/>
                    </a:lnTo>
                    <a:lnTo>
                      <a:pt x="304" y="95"/>
                    </a:lnTo>
                    <a:lnTo>
                      <a:pt x="290" y="96"/>
                    </a:lnTo>
                    <a:lnTo>
                      <a:pt x="275" y="97"/>
                    </a:lnTo>
                    <a:lnTo>
                      <a:pt x="260" y="97"/>
                    </a:lnTo>
                    <a:lnTo>
                      <a:pt x="245" y="96"/>
                    </a:lnTo>
                    <a:lnTo>
                      <a:pt x="230" y="96"/>
                    </a:lnTo>
                    <a:lnTo>
                      <a:pt x="215" y="95"/>
                    </a:lnTo>
                    <a:lnTo>
                      <a:pt x="200" y="95"/>
                    </a:lnTo>
                    <a:lnTo>
                      <a:pt x="185" y="95"/>
                    </a:lnTo>
                    <a:lnTo>
                      <a:pt x="172" y="95"/>
                    </a:lnTo>
                    <a:lnTo>
                      <a:pt x="158" y="97"/>
                    </a:lnTo>
                    <a:lnTo>
                      <a:pt x="144" y="99"/>
                    </a:lnTo>
                    <a:lnTo>
                      <a:pt x="131" y="103"/>
                    </a:lnTo>
                    <a:lnTo>
                      <a:pt x="119" y="107"/>
                    </a:lnTo>
                    <a:lnTo>
                      <a:pt x="107" y="113"/>
                    </a:lnTo>
                    <a:lnTo>
                      <a:pt x="96" y="121"/>
                    </a:lnTo>
                    <a:lnTo>
                      <a:pt x="63" y="119"/>
                    </a:lnTo>
                    <a:lnTo>
                      <a:pt x="38" y="108"/>
                    </a:lnTo>
                    <a:lnTo>
                      <a:pt x="21" y="92"/>
                    </a:lnTo>
                    <a:lnTo>
                      <a:pt x="9" y="72"/>
                    </a:lnTo>
                    <a:lnTo>
                      <a:pt x="2" y="51"/>
                    </a:lnTo>
                    <a:lnTo>
                      <a:pt x="0" y="30"/>
                    </a:lnTo>
                    <a:lnTo>
                      <a:pt x="1" y="13"/>
                    </a:lnTo>
                    <a:lnTo>
                      <a:pt x="5" y="0"/>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5" name="Freeform 26"/>
              <p:cNvSpPr>
                <a:spLocks/>
              </p:cNvSpPr>
              <p:nvPr/>
            </p:nvSpPr>
            <p:spPr bwMode="auto">
              <a:xfrm>
                <a:off x="4027" y="1399"/>
                <a:ext cx="165" cy="128"/>
              </a:xfrm>
              <a:custGeom>
                <a:avLst/>
                <a:gdLst>
                  <a:gd name="T0" fmla="*/ 1 w 328"/>
                  <a:gd name="T1" fmla="*/ 64 h 256"/>
                  <a:gd name="T2" fmla="*/ 6 w 328"/>
                  <a:gd name="T3" fmla="*/ 62 h 256"/>
                  <a:gd name="T4" fmla="*/ 14 w 328"/>
                  <a:gd name="T5" fmla="*/ 58 h 256"/>
                  <a:gd name="T6" fmla="*/ 25 w 328"/>
                  <a:gd name="T7" fmla="*/ 53 h 256"/>
                  <a:gd name="T8" fmla="*/ 37 w 328"/>
                  <a:gd name="T9" fmla="*/ 48 h 256"/>
                  <a:gd name="T10" fmla="*/ 48 w 328"/>
                  <a:gd name="T11" fmla="*/ 44 h 256"/>
                  <a:gd name="T12" fmla="*/ 57 w 328"/>
                  <a:gd name="T13" fmla="*/ 39 h 256"/>
                  <a:gd name="T14" fmla="*/ 62 w 328"/>
                  <a:gd name="T15" fmla="*/ 37 h 256"/>
                  <a:gd name="T16" fmla="*/ 60 w 328"/>
                  <a:gd name="T17" fmla="*/ 35 h 256"/>
                  <a:gd name="T18" fmla="*/ 56 w 328"/>
                  <a:gd name="T19" fmla="*/ 34 h 256"/>
                  <a:gd name="T20" fmla="*/ 52 w 328"/>
                  <a:gd name="T21" fmla="*/ 31 h 256"/>
                  <a:gd name="T22" fmla="*/ 48 w 328"/>
                  <a:gd name="T23" fmla="*/ 28 h 256"/>
                  <a:gd name="T24" fmla="*/ 49 w 328"/>
                  <a:gd name="T25" fmla="*/ 23 h 256"/>
                  <a:gd name="T26" fmla="*/ 54 w 328"/>
                  <a:gd name="T27" fmla="*/ 18 h 256"/>
                  <a:gd name="T28" fmla="*/ 62 w 328"/>
                  <a:gd name="T29" fmla="*/ 15 h 256"/>
                  <a:gd name="T30" fmla="*/ 69 w 328"/>
                  <a:gd name="T31" fmla="*/ 11 h 256"/>
                  <a:gd name="T32" fmla="*/ 68 w 328"/>
                  <a:gd name="T33" fmla="*/ 7 h 256"/>
                  <a:gd name="T34" fmla="*/ 60 w 328"/>
                  <a:gd name="T35" fmla="*/ 7 h 256"/>
                  <a:gd name="T36" fmla="*/ 53 w 328"/>
                  <a:gd name="T37" fmla="*/ 8 h 256"/>
                  <a:gd name="T38" fmla="*/ 47 w 328"/>
                  <a:gd name="T39" fmla="*/ 6 h 256"/>
                  <a:gd name="T40" fmla="*/ 51 w 328"/>
                  <a:gd name="T41" fmla="*/ 1 h 256"/>
                  <a:gd name="T42" fmla="*/ 60 w 328"/>
                  <a:gd name="T43" fmla="*/ 0 h 256"/>
                  <a:gd name="T44" fmla="*/ 69 w 328"/>
                  <a:gd name="T45" fmla="*/ 1 h 256"/>
                  <a:gd name="T46" fmla="*/ 78 w 328"/>
                  <a:gd name="T47" fmla="*/ 3 h 256"/>
                  <a:gd name="T48" fmla="*/ 83 w 328"/>
                  <a:gd name="T49" fmla="*/ 6 h 256"/>
                  <a:gd name="T50" fmla="*/ 79 w 328"/>
                  <a:gd name="T51" fmla="*/ 12 h 256"/>
                  <a:gd name="T52" fmla="*/ 74 w 328"/>
                  <a:gd name="T53" fmla="*/ 19 h 256"/>
                  <a:gd name="T54" fmla="*/ 68 w 328"/>
                  <a:gd name="T55" fmla="*/ 24 h 256"/>
                  <a:gd name="T56" fmla="*/ 68 w 328"/>
                  <a:gd name="T57" fmla="*/ 27 h 256"/>
                  <a:gd name="T58" fmla="*/ 72 w 328"/>
                  <a:gd name="T59" fmla="*/ 29 h 256"/>
                  <a:gd name="T60" fmla="*/ 76 w 328"/>
                  <a:gd name="T61" fmla="*/ 30 h 256"/>
                  <a:gd name="T62" fmla="*/ 78 w 328"/>
                  <a:gd name="T63" fmla="*/ 33 h 256"/>
                  <a:gd name="T64" fmla="*/ 77 w 328"/>
                  <a:gd name="T65" fmla="*/ 39 h 256"/>
                  <a:gd name="T66" fmla="*/ 71 w 328"/>
                  <a:gd name="T67" fmla="*/ 45 h 256"/>
                  <a:gd name="T68" fmla="*/ 63 w 328"/>
                  <a:gd name="T69" fmla="*/ 49 h 256"/>
                  <a:gd name="T70" fmla="*/ 56 w 328"/>
                  <a:gd name="T71" fmla="*/ 52 h 256"/>
                  <a:gd name="T72" fmla="*/ 49 w 328"/>
                  <a:gd name="T73" fmla="*/ 55 h 256"/>
                  <a:gd name="T74" fmla="*/ 42 w 328"/>
                  <a:gd name="T75" fmla="*/ 56 h 256"/>
                  <a:gd name="T76" fmla="*/ 33 w 328"/>
                  <a:gd name="T77" fmla="*/ 58 h 256"/>
                  <a:gd name="T78" fmla="*/ 25 w 328"/>
                  <a:gd name="T79" fmla="*/ 60 h 256"/>
                  <a:gd name="T80" fmla="*/ 16 w 328"/>
                  <a:gd name="T81" fmla="*/ 61 h 256"/>
                  <a:gd name="T82" fmla="*/ 9 w 328"/>
                  <a:gd name="T83" fmla="*/ 63 h 256"/>
                  <a:gd name="T84" fmla="*/ 4 w 328"/>
                  <a:gd name="T85" fmla="*/ 64 h 256"/>
                  <a:gd name="T86" fmla="*/ 1 w 328"/>
                  <a:gd name="T87" fmla="*/ 64 h 2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8" h="256">
                    <a:moveTo>
                      <a:pt x="0" y="256"/>
                    </a:moveTo>
                    <a:lnTo>
                      <a:pt x="2" y="254"/>
                    </a:lnTo>
                    <a:lnTo>
                      <a:pt x="9" y="251"/>
                    </a:lnTo>
                    <a:lnTo>
                      <a:pt x="21" y="245"/>
                    </a:lnTo>
                    <a:lnTo>
                      <a:pt x="37" y="238"/>
                    </a:lnTo>
                    <a:lnTo>
                      <a:pt x="55" y="230"/>
                    </a:lnTo>
                    <a:lnTo>
                      <a:pt x="77" y="221"/>
                    </a:lnTo>
                    <a:lnTo>
                      <a:pt x="99" y="212"/>
                    </a:lnTo>
                    <a:lnTo>
                      <a:pt x="123" y="201"/>
                    </a:lnTo>
                    <a:lnTo>
                      <a:pt x="146" y="191"/>
                    </a:lnTo>
                    <a:lnTo>
                      <a:pt x="169" y="182"/>
                    </a:lnTo>
                    <a:lnTo>
                      <a:pt x="190" y="173"/>
                    </a:lnTo>
                    <a:lnTo>
                      <a:pt x="210" y="163"/>
                    </a:lnTo>
                    <a:lnTo>
                      <a:pt x="225" y="155"/>
                    </a:lnTo>
                    <a:lnTo>
                      <a:pt x="236" y="150"/>
                    </a:lnTo>
                    <a:lnTo>
                      <a:pt x="244" y="145"/>
                    </a:lnTo>
                    <a:lnTo>
                      <a:pt x="245" y="142"/>
                    </a:lnTo>
                    <a:lnTo>
                      <a:pt x="236" y="140"/>
                    </a:lnTo>
                    <a:lnTo>
                      <a:pt x="228" y="137"/>
                    </a:lnTo>
                    <a:lnTo>
                      <a:pt x="220" y="133"/>
                    </a:lnTo>
                    <a:lnTo>
                      <a:pt x="213" y="128"/>
                    </a:lnTo>
                    <a:lnTo>
                      <a:pt x="205" y="123"/>
                    </a:lnTo>
                    <a:lnTo>
                      <a:pt x="198" y="117"/>
                    </a:lnTo>
                    <a:lnTo>
                      <a:pt x="191" y="112"/>
                    </a:lnTo>
                    <a:lnTo>
                      <a:pt x="184" y="107"/>
                    </a:lnTo>
                    <a:lnTo>
                      <a:pt x="192" y="92"/>
                    </a:lnTo>
                    <a:lnTo>
                      <a:pt x="203" y="82"/>
                    </a:lnTo>
                    <a:lnTo>
                      <a:pt x="215" y="72"/>
                    </a:lnTo>
                    <a:lnTo>
                      <a:pt x="230" y="64"/>
                    </a:lnTo>
                    <a:lnTo>
                      <a:pt x="244" y="57"/>
                    </a:lnTo>
                    <a:lnTo>
                      <a:pt x="258" y="51"/>
                    </a:lnTo>
                    <a:lnTo>
                      <a:pt x="272" y="41"/>
                    </a:lnTo>
                    <a:lnTo>
                      <a:pt x="282" y="31"/>
                    </a:lnTo>
                    <a:lnTo>
                      <a:pt x="268" y="25"/>
                    </a:lnTo>
                    <a:lnTo>
                      <a:pt x="253" y="25"/>
                    </a:lnTo>
                    <a:lnTo>
                      <a:pt x="239" y="28"/>
                    </a:lnTo>
                    <a:lnTo>
                      <a:pt x="222" y="30"/>
                    </a:lnTo>
                    <a:lnTo>
                      <a:pt x="209" y="31"/>
                    </a:lnTo>
                    <a:lnTo>
                      <a:pt x="196" y="29"/>
                    </a:lnTo>
                    <a:lnTo>
                      <a:pt x="187" y="22"/>
                    </a:lnTo>
                    <a:lnTo>
                      <a:pt x="182" y="7"/>
                    </a:lnTo>
                    <a:lnTo>
                      <a:pt x="200" y="2"/>
                    </a:lnTo>
                    <a:lnTo>
                      <a:pt x="219" y="0"/>
                    </a:lnTo>
                    <a:lnTo>
                      <a:pt x="239" y="0"/>
                    </a:lnTo>
                    <a:lnTo>
                      <a:pt x="257" y="0"/>
                    </a:lnTo>
                    <a:lnTo>
                      <a:pt x="275" y="2"/>
                    </a:lnTo>
                    <a:lnTo>
                      <a:pt x="294" y="6"/>
                    </a:lnTo>
                    <a:lnTo>
                      <a:pt x="311" y="10"/>
                    </a:lnTo>
                    <a:lnTo>
                      <a:pt x="328" y="16"/>
                    </a:lnTo>
                    <a:lnTo>
                      <a:pt x="328" y="24"/>
                    </a:lnTo>
                    <a:lnTo>
                      <a:pt x="323" y="36"/>
                    </a:lnTo>
                    <a:lnTo>
                      <a:pt x="315" y="48"/>
                    </a:lnTo>
                    <a:lnTo>
                      <a:pt x="304" y="61"/>
                    </a:lnTo>
                    <a:lnTo>
                      <a:pt x="292" y="74"/>
                    </a:lnTo>
                    <a:lnTo>
                      <a:pt x="280" y="85"/>
                    </a:lnTo>
                    <a:lnTo>
                      <a:pt x="270" y="95"/>
                    </a:lnTo>
                    <a:lnTo>
                      <a:pt x="263" y="101"/>
                    </a:lnTo>
                    <a:lnTo>
                      <a:pt x="270" y="106"/>
                    </a:lnTo>
                    <a:lnTo>
                      <a:pt x="278" y="109"/>
                    </a:lnTo>
                    <a:lnTo>
                      <a:pt x="285" y="113"/>
                    </a:lnTo>
                    <a:lnTo>
                      <a:pt x="293" y="116"/>
                    </a:lnTo>
                    <a:lnTo>
                      <a:pt x="300" y="120"/>
                    </a:lnTo>
                    <a:lnTo>
                      <a:pt x="307" y="125"/>
                    </a:lnTo>
                    <a:lnTo>
                      <a:pt x="311" y="132"/>
                    </a:lnTo>
                    <a:lnTo>
                      <a:pt x="313" y="140"/>
                    </a:lnTo>
                    <a:lnTo>
                      <a:pt x="305" y="155"/>
                    </a:lnTo>
                    <a:lnTo>
                      <a:pt x="295" y="168"/>
                    </a:lnTo>
                    <a:lnTo>
                      <a:pt x="281" y="178"/>
                    </a:lnTo>
                    <a:lnTo>
                      <a:pt x="267" y="186"/>
                    </a:lnTo>
                    <a:lnTo>
                      <a:pt x="251" y="195"/>
                    </a:lnTo>
                    <a:lnTo>
                      <a:pt x="236" y="201"/>
                    </a:lnTo>
                    <a:lnTo>
                      <a:pt x="220" y="207"/>
                    </a:lnTo>
                    <a:lnTo>
                      <a:pt x="205" y="214"/>
                    </a:lnTo>
                    <a:lnTo>
                      <a:pt x="192" y="218"/>
                    </a:lnTo>
                    <a:lnTo>
                      <a:pt x="179" y="221"/>
                    </a:lnTo>
                    <a:lnTo>
                      <a:pt x="164" y="224"/>
                    </a:lnTo>
                    <a:lnTo>
                      <a:pt x="147" y="228"/>
                    </a:lnTo>
                    <a:lnTo>
                      <a:pt x="130" y="231"/>
                    </a:lnTo>
                    <a:lnTo>
                      <a:pt x="114" y="235"/>
                    </a:lnTo>
                    <a:lnTo>
                      <a:pt x="97" y="238"/>
                    </a:lnTo>
                    <a:lnTo>
                      <a:pt x="81" y="242"/>
                    </a:lnTo>
                    <a:lnTo>
                      <a:pt x="64" y="244"/>
                    </a:lnTo>
                    <a:lnTo>
                      <a:pt x="49" y="248"/>
                    </a:lnTo>
                    <a:lnTo>
                      <a:pt x="36" y="250"/>
                    </a:lnTo>
                    <a:lnTo>
                      <a:pt x="24" y="251"/>
                    </a:lnTo>
                    <a:lnTo>
                      <a:pt x="14" y="253"/>
                    </a:lnTo>
                    <a:lnTo>
                      <a:pt x="7" y="254"/>
                    </a:lnTo>
                    <a:lnTo>
                      <a:pt x="2" y="256"/>
                    </a:lnTo>
                    <a:lnTo>
                      <a:pt x="0" y="256"/>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6" name="Freeform 27"/>
              <p:cNvSpPr>
                <a:spLocks/>
              </p:cNvSpPr>
              <p:nvPr/>
            </p:nvSpPr>
            <p:spPr bwMode="auto">
              <a:xfrm>
                <a:off x="3957" y="1451"/>
                <a:ext cx="111" cy="63"/>
              </a:xfrm>
              <a:custGeom>
                <a:avLst/>
                <a:gdLst>
                  <a:gd name="T0" fmla="*/ 3 w 223"/>
                  <a:gd name="T1" fmla="*/ 25 h 126"/>
                  <a:gd name="T2" fmla="*/ 6 w 223"/>
                  <a:gd name="T3" fmla="*/ 22 h 126"/>
                  <a:gd name="T4" fmla="*/ 9 w 223"/>
                  <a:gd name="T5" fmla="*/ 20 h 126"/>
                  <a:gd name="T6" fmla="*/ 12 w 223"/>
                  <a:gd name="T7" fmla="*/ 18 h 126"/>
                  <a:gd name="T8" fmla="*/ 15 w 223"/>
                  <a:gd name="T9" fmla="*/ 16 h 126"/>
                  <a:gd name="T10" fmla="*/ 18 w 223"/>
                  <a:gd name="T11" fmla="*/ 14 h 126"/>
                  <a:gd name="T12" fmla="*/ 21 w 223"/>
                  <a:gd name="T13" fmla="*/ 13 h 126"/>
                  <a:gd name="T14" fmla="*/ 24 w 223"/>
                  <a:gd name="T15" fmla="*/ 11 h 126"/>
                  <a:gd name="T16" fmla="*/ 27 w 223"/>
                  <a:gd name="T17" fmla="*/ 10 h 126"/>
                  <a:gd name="T18" fmla="*/ 31 w 223"/>
                  <a:gd name="T19" fmla="*/ 8 h 126"/>
                  <a:gd name="T20" fmla="*/ 34 w 223"/>
                  <a:gd name="T21" fmla="*/ 7 h 126"/>
                  <a:gd name="T22" fmla="*/ 37 w 223"/>
                  <a:gd name="T23" fmla="*/ 6 h 126"/>
                  <a:gd name="T24" fmla="*/ 41 w 223"/>
                  <a:gd name="T25" fmla="*/ 5 h 126"/>
                  <a:gd name="T26" fmla="*/ 44 w 223"/>
                  <a:gd name="T27" fmla="*/ 4 h 126"/>
                  <a:gd name="T28" fmla="*/ 47 w 223"/>
                  <a:gd name="T29" fmla="*/ 3 h 126"/>
                  <a:gd name="T30" fmla="*/ 51 w 223"/>
                  <a:gd name="T31" fmla="*/ 1 h 126"/>
                  <a:gd name="T32" fmla="*/ 54 w 223"/>
                  <a:gd name="T33" fmla="*/ 0 h 126"/>
                  <a:gd name="T34" fmla="*/ 55 w 223"/>
                  <a:gd name="T35" fmla="*/ 1 h 126"/>
                  <a:gd name="T36" fmla="*/ 55 w 223"/>
                  <a:gd name="T37" fmla="*/ 3 h 126"/>
                  <a:gd name="T38" fmla="*/ 55 w 223"/>
                  <a:gd name="T39" fmla="*/ 6 h 126"/>
                  <a:gd name="T40" fmla="*/ 55 w 223"/>
                  <a:gd name="T41" fmla="*/ 8 h 126"/>
                  <a:gd name="T42" fmla="*/ 51 w 223"/>
                  <a:gd name="T43" fmla="*/ 9 h 126"/>
                  <a:gd name="T44" fmla="*/ 47 w 223"/>
                  <a:gd name="T45" fmla="*/ 11 h 126"/>
                  <a:gd name="T46" fmla="*/ 43 w 223"/>
                  <a:gd name="T47" fmla="*/ 12 h 126"/>
                  <a:gd name="T48" fmla="*/ 39 w 223"/>
                  <a:gd name="T49" fmla="*/ 14 h 126"/>
                  <a:gd name="T50" fmla="*/ 35 w 223"/>
                  <a:gd name="T51" fmla="*/ 16 h 126"/>
                  <a:gd name="T52" fmla="*/ 32 w 223"/>
                  <a:gd name="T53" fmla="*/ 18 h 126"/>
                  <a:gd name="T54" fmla="*/ 28 w 223"/>
                  <a:gd name="T55" fmla="*/ 20 h 126"/>
                  <a:gd name="T56" fmla="*/ 24 w 223"/>
                  <a:gd name="T57" fmla="*/ 22 h 126"/>
                  <a:gd name="T58" fmla="*/ 21 w 223"/>
                  <a:gd name="T59" fmla="*/ 23 h 126"/>
                  <a:gd name="T60" fmla="*/ 18 w 223"/>
                  <a:gd name="T61" fmla="*/ 25 h 126"/>
                  <a:gd name="T62" fmla="*/ 14 w 223"/>
                  <a:gd name="T63" fmla="*/ 27 h 126"/>
                  <a:gd name="T64" fmla="*/ 11 w 223"/>
                  <a:gd name="T65" fmla="*/ 28 h 126"/>
                  <a:gd name="T66" fmla="*/ 8 w 223"/>
                  <a:gd name="T67" fmla="*/ 30 h 126"/>
                  <a:gd name="T68" fmla="*/ 5 w 223"/>
                  <a:gd name="T69" fmla="*/ 31 h 126"/>
                  <a:gd name="T70" fmla="*/ 2 w 223"/>
                  <a:gd name="T71" fmla="*/ 31 h 126"/>
                  <a:gd name="T72" fmla="*/ 0 w 223"/>
                  <a:gd name="T73" fmla="*/ 32 h 126"/>
                  <a:gd name="T74" fmla="*/ 0 w 223"/>
                  <a:gd name="T75" fmla="*/ 31 h 126"/>
                  <a:gd name="T76" fmla="*/ 1 w 223"/>
                  <a:gd name="T77" fmla="*/ 29 h 126"/>
                  <a:gd name="T78" fmla="*/ 2 w 223"/>
                  <a:gd name="T79" fmla="*/ 27 h 126"/>
                  <a:gd name="T80" fmla="*/ 3 w 223"/>
                  <a:gd name="T81" fmla="*/ 25 h 1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3" h="126">
                    <a:moveTo>
                      <a:pt x="13" y="99"/>
                    </a:moveTo>
                    <a:lnTo>
                      <a:pt x="24" y="88"/>
                    </a:lnTo>
                    <a:lnTo>
                      <a:pt x="36" y="79"/>
                    </a:lnTo>
                    <a:lnTo>
                      <a:pt x="49" y="71"/>
                    </a:lnTo>
                    <a:lnTo>
                      <a:pt x="60" y="63"/>
                    </a:lnTo>
                    <a:lnTo>
                      <a:pt x="73" y="56"/>
                    </a:lnTo>
                    <a:lnTo>
                      <a:pt x="85" y="49"/>
                    </a:lnTo>
                    <a:lnTo>
                      <a:pt x="98" y="43"/>
                    </a:lnTo>
                    <a:lnTo>
                      <a:pt x="111" y="38"/>
                    </a:lnTo>
                    <a:lnTo>
                      <a:pt x="125" y="32"/>
                    </a:lnTo>
                    <a:lnTo>
                      <a:pt x="137" y="27"/>
                    </a:lnTo>
                    <a:lnTo>
                      <a:pt x="151" y="23"/>
                    </a:lnTo>
                    <a:lnTo>
                      <a:pt x="164" y="18"/>
                    </a:lnTo>
                    <a:lnTo>
                      <a:pt x="178" y="13"/>
                    </a:lnTo>
                    <a:lnTo>
                      <a:pt x="191" y="9"/>
                    </a:lnTo>
                    <a:lnTo>
                      <a:pt x="205" y="4"/>
                    </a:lnTo>
                    <a:lnTo>
                      <a:pt x="219" y="0"/>
                    </a:lnTo>
                    <a:lnTo>
                      <a:pt x="221" y="4"/>
                    </a:lnTo>
                    <a:lnTo>
                      <a:pt x="223" y="12"/>
                    </a:lnTo>
                    <a:lnTo>
                      <a:pt x="223" y="23"/>
                    </a:lnTo>
                    <a:lnTo>
                      <a:pt x="223" y="29"/>
                    </a:lnTo>
                    <a:lnTo>
                      <a:pt x="206" y="35"/>
                    </a:lnTo>
                    <a:lnTo>
                      <a:pt x="190" y="41"/>
                    </a:lnTo>
                    <a:lnTo>
                      <a:pt x="174" y="47"/>
                    </a:lnTo>
                    <a:lnTo>
                      <a:pt x="158" y="55"/>
                    </a:lnTo>
                    <a:lnTo>
                      <a:pt x="143" y="62"/>
                    </a:lnTo>
                    <a:lnTo>
                      <a:pt x="128" y="70"/>
                    </a:lnTo>
                    <a:lnTo>
                      <a:pt x="113" y="77"/>
                    </a:lnTo>
                    <a:lnTo>
                      <a:pt x="99" y="85"/>
                    </a:lnTo>
                    <a:lnTo>
                      <a:pt x="85" y="92"/>
                    </a:lnTo>
                    <a:lnTo>
                      <a:pt x="72" y="100"/>
                    </a:lnTo>
                    <a:lnTo>
                      <a:pt x="59" y="106"/>
                    </a:lnTo>
                    <a:lnTo>
                      <a:pt x="46" y="111"/>
                    </a:lnTo>
                    <a:lnTo>
                      <a:pt x="34" y="117"/>
                    </a:lnTo>
                    <a:lnTo>
                      <a:pt x="22" y="122"/>
                    </a:lnTo>
                    <a:lnTo>
                      <a:pt x="11" y="124"/>
                    </a:lnTo>
                    <a:lnTo>
                      <a:pt x="0" y="126"/>
                    </a:lnTo>
                    <a:lnTo>
                      <a:pt x="1" y="123"/>
                    </a:lnTo>
                    <a:lnTo>
                      <a:pt x="5" y="115"/>
                    </a:lnTo>
                    <a:lnTo>
                      <a:pt x="9" y="106"/>
                    </a:lnTo>
                    <a:lnTo>
                      <a:pt x="13" y="9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7" name="Freeform 28"/>
              <p:cNvSpPr>
                <a:spLocks/>
              </p:cNvSpPr>
              <p:nvPr/>
            </p:nvSpPr>
            <p:spPr bwMode="auto">
              <a:xfrm>
                <a:off x="3847" y="1459"/>
                <a:ext cx="78" cy="54"/>
              </a:xfrm>
              <a:custGeom>
                <a:avLst/>
                <a:gdLst>
                  <a:gd name="T0" fmla="*/ 0 w 157"/>
                  <a:gd name="T1" fmla="*/ 1 h 108"/>
                  <a:gd name="T2" fmla="*/ 5 w 157"/>
                  <a:gd name="T3" fmla="*/ 0 h 108"/>
                  <a:gd name="T4" fmla="*/ 12 w 157"/>
                  <a:gd name="T5" fmla="*/ 2 h 108"/>
                  <a:gd name="T6" fmla="*/ 18 w 157"/>
                  <a:gd name="T7" fmla="*/ 5 h 108"/>
                  <a:gd name="T8" fmla="*/ 24 w 157"/>
                  <a:gd name="T9" fmla="*/ 8 h 108"/>
                  <a:gd name="T10" fmla="*/ 29 w 157"/>
                  <a:gd name="T11" fmla="*/ 12 h 108"/>
                  <a:gd name="T12" fmla="*/ 33 w 157"/>
                  <a:gd name="T13" fmla="*/ 16 h 108"/>
                  <a:gd name="T14" fmla="*/ 37 w 157"/>
                  <a:gd name="T15" fmla="*/ 18 h 108"/>
                  <a:gd name="T16" fmla="*/ 38 w 157"/>
                  <a:gd name="T17" fmla="*/ 19 h 108"/>
                  <a:gd name="T18" fmla="*/ 38 w 157"/>
                  <a:gd name="T19" fmla="*/ 22 h 108"/>
                  <a:gd name="T20" fmla="*/ 39 w 157"/>
                  <a:gd name="T21" fmla="*/ 24 h 108"/>
                  <a:gd name="T22" fmla="*/ 39 w 157"/>
                  <a:gd name="T23" fmla="*/ 26 h 108"/>
                  <a:gd name="T24" fmla="*/ 38 w 157"/>
                  <a:gd name="T25" fmla="*/ 27 h 108"/>
                  <a:gd name="T26" fmla="*/ 30 w 157"/>
                  <a:gd name="T27" fmla="*/ 23 h 108"/>
                  <a:gd name="T28" fmla="*/ 23 w 157"/>
                  <a:gd name="T29" fmla="*/ 18 h 108"/>
                  <a:gd name="T30" fmla="*/ 17 w 157"/>
                  <a:gd name="T31" fmla="*/ 14 h 108"/>
                  <a:gd name="T32" fmla="*/ 11 w 157"/>
                  <a:gd name="T33" fmla="*/ 10 h 108"/>
                  <a:gd name="T34" fmla="*/ 6 w 157"/>
                  <a:gd name="T35" fmla="*/ 7 h 108"/>
                  <a:gd name="T36" fmla="*/ 3 w 157"/>
                  <a:gd name="T37" fmla="*/ 4 h 108"/>
                  <a:gd name="T38" fmla="*/ 1 w 157"/>
                  <a:gd name="T39" fmla="*/ 2 h 108"/>
                  <a:gd name="T40" fmla="*/ 0 w 157"/>
                  <a:gd name="T41" fmla="*/ 1 h 1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7" h="108">
                    <a:moveTo>
                      <a:pt x="0" y="3"/>
                    </a:moveTo>
                    <a:lnTo>
                      <a:pt x="23" y="0"/>
                    </a:lnTo>
                    <a:lnTo>
                      <a:pt x="48" y="5"/>
                    </a:lnTo>
                    <a:lnTo>
                      <a:pt x="74" y="17"/>
                    </a:lnTo>
                    <a:lnTo>
                      <a:pt x="97" y="31"/>
                    </a:lnTo>
                    <a:lnTo>
                      <a:pt x="118" y="47"/>
                    </a:lnTo>
                    <a:lnTo>
                      <a:pt x="135" y="61"/>
                    </a:lnTo>
                    <a:lnTo>
                      <a:pt x="148" y="71"/>
                    </a:lnTo>
                    <a:lnTo>
                      <a:pt x="153" y="76"/>
                    </a:lnTo>
                    <a:lnTo>
                      <a:pt x="153" y="85"/>
                    </a:lnTo>
                    <a:lnTo>
                      <a:pt x="156" y="94"/>
                    </a:lnTo>
                    <a:lnTo>
                      <a:pt x="157" y="102"/>
                    </a:lnTo>
                    <a:lnTo>
                      <a:pt x="152" y="108"/>
                    </a:lnTo>
                    <a:lnTo>
                      <a:pt x="122" y="90"/>
                    </a:lnTo>
                    <a:lnTo>
                      <a:pt x="93" y="71"/>
                    </a:lnTo>
                    <a:lnTo>
                      <a:pt x="68" y="55"/>
                    </a:lnTo>
                    <a:lnTo>
                      <a:pt x="45" y="39"/>
                    </a:lnTo>
                    <a:lnTo>
                      <a:pt x="27" y="25"/>
                    </a:lnTo>
                    <a:lnTo>
                      <a:pt x="13" y="15"/>
                    </a:lnTo>
                    <a:lnTo>
                      <a:pt x="4" y="7"/>
                    </a:lnTo>
                    <a:lnTo>
                      <a:pt x="0" y="3"/>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8" name="Freeform 29"/>
              <p:cNvSpPr>
                <a:spLocks/>
              </p:cNvSpPr>
              <p:nvPr/>
            </p:nvSpPr>
            <p:spPr bwMode="auto">
              <a:xfrm>
                <a:off x="3696" y="1430"/>
                <a:ext cx="110" cy="73"/>
              </a:xfrm>
              <a:custGeom>
                <a:avLst/>
                <a:gdLst>
                  <a:gd name="T0" fmla="*/ 5 w 220"/>
                  <a:gd name="T1" fmla="*/ 33 h 146"/>
                  <a:gd name="T2" fmla="*/ 2 w 220"/>
                  <a:gd name="T3" fmla="*/ 30 h 146"/>
                  <a:gd name="T4" fmla="*/ 1 w 220"/>
                  <a:gd name="T5" fmla="*/ 27 h 146"/>
                  <a:gd name="T6" fmla="*/ 0 w 220"/>
                  <a:gd name="T7" fmla="*/ 23 h 146"/>
                  <a:gd name="T8" fmla="*/ 1 w 220"/>
                  <a:gd name="T9" fmla="*/ 20 h 146"/>
                  <a:gd name="T10" fmla="*/ 3 w 220"/>
                  <a:gd name="T11" fmla="*/ 17 h 146"/>
                  <a:gd name="T12" fmla="*/ 6 w 220"/>
                  <a:gd name="T13" fmla="*/ 14 h 146"/>
                  <a:gd name="T14" fmla="*/ 9 w 220"/>
                  <a:gd name="T15" fmla="*/ 11 h 146"/>
                  <a:gd name="T16" fmla="*/ 12 w 220"/>
                  <a:gd name="T17" fmla="*/ 9 h 146"/>
                  <a:gd name="T18" fmla="*/ 15 w 220"/>
                  <a:gd name="T19" fmla="*/ 8 h 146"/>
                  <a:gd name="T20" fmla="*/ 18 w 220"/>
                  <a:gd name="T21" fmla="*/ 6 h 146"/>
                  <a:gd name="T22" fmla="*/ 22 w 220"/>
                  <a:gd name="T23" fmla="*/ 5 h 146"/>
                  <a:gd name="T24" fmla="*/ 25 w 220"/>
                  <a:gd name="T25" fmla="*/ 4 h 146"/>
                  <a:gd name="T26" fmla="*/ 29 w 220"/>
                  <a:gd name="T27" fmla="*/ 3 h 146"/>
                  <a:gd name="T28" fmla="*/ 33 w 220"/>
                  <a:gd name="T29" fmla="*/ 3 h 146"/>
                  <a:gd name="T30" fmla="*/ 36 w 220"/>
                  <a:gd name="T31" fmla="*/ 2 h 146"/>
                  <a:gd name="T32" fmla="*/ 40 w 220"/>
                  <a:gd name="T33" fmla="*/ 2 h 146"/>
                  <a:gd name="T34" fmla="*/ 44 w 220"/>
                  <a:gd name="T35" fmla="*/ 2 h 146"/>
                  <a:gd name="T36" fmla="*/ 48 w 220"/>
                  <a:gd name="T37" fmla="*/ 1 h 146"/>
                  <a:gd name="T38" fmla="*/ 52 w 220"/>
                  <a:gd name="T39" fmla="*/ 1 h 146"/>
                  <a:gd name="T40" fmla="*/ 55 w 220"/>
                  <a:gd name="T41" fmla="*/ 0 h 146"/>
                  <a:gd name="T42" fmla="*/ 54 w 220"/>
                  <a:gd name="T43" fmla="*/ 1 h 146"/>
                  <a:gd name="T44" fmla="*/ 51 w 220"/>
                  <a:gd name="T45" fmla="*/ 2 h 146"/>
                  <a:gd name="T46" fmla="*/ 45 w 220"/>
                  <a:gd name="T47" fmla="*/ 4 h 146"/>
                  <a:gd name="T48" fmla="*/ 39 w 220"/>
                  <a:gd name="T49" fmla="*/ 6 h 146"/>
                  <a:gd name="T50" fmla="*/ 32 w 220"/>
                  <a:gd name="T51" fmla="*/ 8 h 146"/>
                  <a:gd name="T52" fmla="*/ 25 w 220"/>
                  <a:gd name="T53" fmla="*/ 10 h 146"/>
                  <a:gd name="T54" fmla="*/ 19 w 220"/>
                  <a:gd name="T55" fmla="*/ 14 h 146"/>
                  <a:gd name="T56" fmla="*/ 14 w 220"/>
                  <a:gd name="T57" fmla="*/ 17 h 146"/>
                  <a:gd name="T58" fmla="*/ 15 w 220"/>
                  <a:gd name="T59" fmla="*/ 21 h 146"/>
                  <a:gd name="T60" fmla="*/ 18 w 220"/>
                  <a:gd name="T61" fmla="*/ 24 h 146"/>
                  <a:gd name="T62" fmla="*/ 24 w 220"/>
                  <a:gd name="T63" fmla="*/ 27 h 146"/>
                  <a:gd name="T64" fmla="*/ 32 w 220"/>
                  <a:gd name="T65" fmla="*/ 29 h 146"/>
                  <a:gd name="T66" fmla="*/ 39 w 220"/>
                  <a:gd name="T67" fmla="*/ 30 h 146"/>
                  <a:gd name="T68" fmla="*/ 46 w 220"/>
                  <a:gd name="T69" fmla="*/ 31 h 146"/>
                  <a:gd name="T70" fmla="*/ 51 w 220"/>
                  <a:gd name="T71" fmla="*/ 31 h 146"/>
                  <a:gd name="T72" fmla="*/ 53 w 220"/>
                  <a:gd name="T73" fmla="*/ 31 h 146"/>
                  <a:gd name="T74" fmla="*/ 50 w 220"/>
                  <a:gd name="T75" fmla="*/ 33 h 146"/>
                  <a:gd name="T76" fmla="*/ 47 w 220"/>
                  <a:gd name="T77" fmla="*/ 34 h 146"/>
                  <a:gd name="T78" fmla="*/ 44 w 220"/>
                  <a:gd name="T79" fmla="*/ 35 h 146"/>
                  <a:gd name="T80" fmla="*/ 41 w 220"/>
                  <a:gd name="T81" fmla="*/ 36 h 146"/>
                  <a:gd name="T82" fmla="*/ 38 w 220"/>
                  <a:gd name="T83" fmla="*/ 36 h 146"/>
                  <a:gd name="T84" fmla="*/ 34 w 220"/>
                  <a:gd name="T85" fmla="*/ 37 h 146"/>
                  <a:gd name="T86" fmla="*/ 30 w 220"/>
                  <a:gd name="T87" fmla="*/ 37 h 146"/>
                  <a:gd name="T88" fmla="*/ 27 w 220"/>
                  <a:gd name="T89" fmla="*/ 37 h 146"/>
                  <a:gd name="T90" fmla="*/ 23 w 220"/>
                  <a:gd name="T91" fmla="*/ 37 h 146"/>
                  <a:gd name="T92" fmla="*/ 20 w 220"/>
                  <a:gd name="T93" fmla="*/ 37 h 146"/>
                  <a:gd name="T94" fmla="*/ 17 w 220"/>
                  <a:gd name="T95" fmla="*/ 36 h 146"/>
                  <a:gd name="T96" fmla="*/ 13 w 220"/>
                  <a:gd name="T97" fmla="*/ 36 h 146"/>
                  <a:gd name="T98" fmla="*/ 11 w 220"/>
                  <a:gd name="T99" fmla="*/ 35 h 146"/>
                  <a:gd name="T100" fmla="*/ 8 w 220"/>
                  <a:gd name="T101" fmla="*/ 34 h 146"/>
                  <a:gd name="T102" fmla="*/ 6 w 220"/>
                  <a:gd name="T103" fmla="*/ 34 h 146"/>
                  <a:gd name="T104" fmla="*/ 5 w 220"/>
                  <a:gd name="T105" fmla="*/ 33 h 14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20" h="146">
                    <a:moveTo>
                      <a:pt x="17" y="129"/>
                    </a:moveTo>
                    <a:lnTo>
                      <a:pt x="6" y="120"/>
                    </a:lnTo>
                    <a:lnTo>
                      <a:pt x="1" y="107"/>
                    </a:lnTo>
                    <a:lnTo>
                      <a:pt x="0" y="92"/>
                    </a:lnTo>
                    <a:lnTo>
                      <a:pt x="1" y="78"/>
                    </a:lnTo>
                    <a:lnTo>
                      <a:pt x="12" y="66"/>
                    </a:lnTo>
                    <a:lnTo>
                      <a:pt x="22" y="54"/>
                    </a:lnTo>
                    <a:lnTo>
                      <a:pt x="34" y="44"/>
                    </a:lnTo>
                    <a:lnTo>
                      <a:pt x="46" y="36"/>
                    </a:lnTo>
                    <a:lnTo>
                      <a:pt x="59" y="29"/>
                    </a:lnTo>
                    <a:lnTo>
                      <a:pt x="72" y="23"/>
                    </a:lnTo>
                    <a:lnTo>
                      <a:pt x="85" y="18"/>
                    </a:lnTo>
                    <a:lnTo>
                      <a:pt x="100" y="15"/>
                    </a:lnTo>
                    <a:lnTo>
                      <a:pt x="114" y="12"/>
                    </a:lnTo>
                    <a:lnTo>
                      <a:pt x="129" y="9"/>
                    </a:lnTo>
                    <a:lnTo>
                      <a:pt x="144" y="7"/>
                    </a:lnTo>
                    <a:lnTo>
                      <a:pt x="159" y="6"/>
                    </a:lnTo>
                    <a:lnTo>
                      <a:pt x="175" y="5"/>
                    </a:lnTo>
                    <a:lnTo>
                      <a:pt x="190" y="4"/>
                    </a:lnTo>
                    <a:lnTo>
                      <a:pt x="205" y="1"/>
                    </a:lnTo>
                    <a:lnTo>
                      <a:pt x="220" y="0"/>
                    </a:lnTo>
                    <a:lnTo>
                      <a:pt x="214" y="4"/>
                    </a:lnTo>
                    <a:lnTo>
                      <a:pt x="201" y="8"/>
                    </a:lnTo>
                    <a:lnTo>
                      <a:pt x="179" y="14"/>
                    </a:lnTo>
                    <a:lnTo>
                      <a:pt x="153" y="21"/>
                    </a:lnTo>
                    <a:lnTo>
                      <a:pt x="126" y="30"/>
                    </a:lnTo>
                    <a:lnTo>
                      <a:pt x="98" y="40"/>
                    </a:lnTo>
                    <a:lnTo>
                      <a:pt x="74" y="53"/>
                    </a:lnTo>
                    <a:lnTo>
                      <a:pt x="55" y="68"/>
                    </a:lnTo>
                    <a:lnTo>
                      <a:pt x="57" y="83"/>
                    </a:lnTo>
                    <a:lnTo>
                      <a:pt x="70" y="96"/>
                    </a:lnTo>
                    <a:lnTo>
                      <a:pt x="95" y="105"/>
                    </a:lnTo>
                    <a:lnTo>
                      <a:pt x="125" y="113"/>
                    </a:lnTo>
                    <a:lnTo>
                      <a:pt x="155" y="118"/>
                    </a:lnTo>
                    <a:lnTo>
                      <a:pt x="182" y="121"/>
                    </a:lnTo>
                    <a:lnTo>
                      <a:pt x="202" y="123"/>
                    </a:lnTo>
                    <a:lnTo>
                      <a:pt x="209" y="123"/>
                    </a:lnTo>
                    <a:lnTo>
                      <a:pt x="198" y="129"/>
                    </a:lnTo>
                    <a:lnTo>
                      <a:pt x="188" y="134"/>
                    </a:lnTo>
                    <a:lnTo>
                      <a:pt x="175" y="137"/>
                    </a:lnTo>
                    <a:lnTo>
                      <a:pt x="163" y="141"/>
                    </a:lnTo>
                    <a:lnTo>
                      <a:pt x="149" y="143"/>
                    </a:lnTo>
                    <a:lnTo>
                      <a:pt x="134" y="145"/>
                    </a:lnTo>
                    <a:lnTo>
                      <a:pt x="120" y="145"/>
                    </a:lnTo>
                    <a:lnTo>
                      <a:pt x="105" y="146"/>
                    </a:lnTo>
                    <a:lnTo>
                      <a:pt x="91" y="145"/>
                    </a:lnTo>
                    <a:lnTo>
                      <a:pt x="77" y="145"/>
                    </a:lnTo>
                    <a:lnTo>
                      <a:pt x="65" y="143"/>
                    </a:lnTo>
                    <a:lnTo>
                      <a:pt x="52" y="142"/>
                    </a:lnTo>
                    <a:lnTo>
                      <a:pt x="42" y="139"/>
                    </a:lnTo>
                    <a:lnTo>
                      <a:pt x="31" y="136"/>
                    </a:lnTo>
                    <a:lnTo>
                      <a:pt x="23" y="133"/>
                    </a:lnTo>
                    <a:lnTo>
                      <a:pt x="17" y="12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29" name="Freeform 30"/>
              <p:cNvSpPr>
                <a:spLocks/>
              </p:cNvSpPr>
              <p:nvPr/>
            </p:nvSpPr>
            <p:spPr bwMode="auto">
              <a:xfrm>
                <a:off x="3938" y="1405"/>
                <a:ext cx="17" cy="86"/>
              </a:xfrm>
              <a:custGeom>
                <a:avLst/>
                <a:gdLst>
                  <a:gd name="T0" fmla="*/ 1 w 36"/>
                  <a:gd name="T1" fmla="*/ 40 h 172"/>
                  <a:gd name="T2" fmla="*/ 0 w 36"/>
                  <a:gd name="T3" fmla="*/ 30 h 172"/>
                  <a:gd name="T4" fmla="*/ 0 w 36"/>
                  <a:gd name="T5" fmla="*/ 21 h 172"/>
                  <a:gd name="T6" fmla="*/ 1 w 36"/>
                  <a:gd name="T7" fmla="*/ 12 h 172"/>
                  <a:gd name="T8" fmla="*/ 1 w 36"/>
                  <a:gd name="T9" fmla="*/ 2 h 172"/>
                  <a:gd name="T10" fmla="*/ 3 w 36"/>
                  <a:gd name="T11" fmla="*/ 2 h 172"/>
                  <a:gd name="T12" fmla="*/ 5 w 36"/>
                  <a:gd name="T13" fmla="*/ 1 h 172"/>
                  <a:gd name="T14" fmla="*/ 6 w 36"/>
                  <a:gd name="T15" fmla="*/ 0 h 172"/>
                  <a:gd name="T16" fmla="*/ 8 w 36"/>
                  <a:gd name="T17" fmla="*/ 2 h 172"/>
                  <a:gd name="T18" fmla="*/ 8 w 36"/>
                  <a:gd name="T19" fmla="*/ 12 h 172"/>
                  <a:gd name="T20" fmla="*/ 8 w 36"/>
                  <a:gd name="T21" fmla="*/ 22 h 172"/>
                  <a:gd name="T22" fmla="*/ 7 w 36"/>
                  <a:gd name="T23" fmla="*/ 32 h 172"/>
                  <a:gd name="T24" fmla="*/ 6 w 36"/>
                  <a:gd name="T25" fmla="*/ 43 h 172"/>
                  <a:gd name="T26" fmla="*/ 4 w 36"/>
                  <a:gd name="T27" fmla="*/ 43 h 172"/>
                  <a:gd name="T28" fmla="*/ 3 w 36"/>
                  <a:gd name="T29" fmla="*/ 43 h 172"/>
                  <a:gd name="T30" fmla="*/ 2 w 36"/>
                  <a:gd name="T31" fmla="*/ 41 h 172"/>
                  <a:gd name="T32" fmla="*/ 1 w 36"/>
                  <a:gd name="T33" fmla="*/ 40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72">
                    <a:moveTo>
                      <a:pt x="4" y="157"/>
                    </a:moveTo>
                    <a:lnTo>
                      <a:pt x="0" y="120"/>
                    </a:lnTo>
                    <a:lnTo>
                      <a:pt x="1" y="82"/>
                    </a:lnTo>
                    <a:lnTo>
                      <a:pt x="4" y="45"/>
                    </a:lnTo>
                    <a:lnTo>
                      <a:pt x="5" y="8"/>
                    </a:lnTo>
                    <a:lnTo>
                      <a:pt x="13" y="6"/>
                    </a:lnTo>
                    <a:lnTo>
                      <a:pt x="21" y="2"/>
                    </a:lnTo>
                    <a:lnTo>
                      <a:pt x="28" y="0"/>
                    </a:lnTo>
                    <a:lnTo>
                      <a:pt x="34" y="7"/>
                    </a:lnTo>
                    <a:lnTo>
                      <a:pt x="36" y="46"/>
                    </a:lnTo>
                    <a:lnTo>
                      <a:pt x="35" y="87"/>
                    </a:lnTo>
                    <a:lnTo>
                      <a:pt x="30" y="127"/>
                    </a:lnTo>
                    <a:lnTo>
                      <a:pt x="28" y="169"/>
                    </a:lnTo>
                    <a:lnTo>
                      <a:pt x="20" y="172"/>
                    </a:lnTo>
                    <a:lnTo>
                      <a:pt x="14" y="169"/>
                    </a:lnTo>
                    <a:lnTo>
                      <a:pt x="8" y="163"/>
                    </a:lnTo>
                    <a:lnTo>
                      <a:pt x="4" y="157"/>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0" name="Freeform 31"/>
              <p:cNvSpPr>
                <a:spLocks/>
              </p:cNvSpPr>
              <p:nvPr/>
            </p:nvSpPr>
            <p:spPr bwMode="auto">
              <a:xfrm>
                <a:off x="4046" y="1336"/>
                <a:ext cx="18" cy="99"/>
              </a:xfrm>
              <a:custGeom>
                <a:avLst/>
                <a:gdLst>
                  <a:gd name="T0" fmla="*/ 1 w 36"/>
                  <a:gd name="T1" fmla="*/ 45 h 197"/>
                  <a:gd name="T2" fmla="*/ 0 w 36"/>
                  <a:gd name="T3" fmla="*/ 36 h 197"/>
                  <a:gd name="T4" fmla="*/ 0 w 36"/>
                  <a:gd name="T5" fmla="*/ 26 h 197"/>
                  <a:gd name="T6" fmla="*/ 1 w 36"/>
                  <a:gd name="T7" fmla="*/ 14 h 197"/>
                  <a:gd name="T8" fmla="*/ 2 w 36"/>
                  <a:gd name="T9" fmla="*/ 0 h 197"/>
                  <a:gd name="T10" fmla="*/ 4 w 36"/>
                  <a:gd name="T11" fmla="*/ 2 h 197"/>
                  <a:gd name="T12" fmla="*/ 6 w 36"/>
                  <a:gd name="T13" fmla="*/ 6 h 197"/>
                  <a:gd name="T14" fmla="*/ 7 w 36"/>
                  <a:gd name="T15" fmla="*/ 11 h 197"/>
                  <a:gd name="T16" fmla="*/ 8 w 36"/>
                  <a:gd name="T17" fmla="*/ 14 h 197"/>
                  <a:gd name="T18" fmla="*/ 9 w 36"/>
                  <a:gd name="T19" fmla="*/ 23 h 197"/>
                  <a:gd name="T20" fmla="*/ 9 w 36"/>
                  <a:gd name="T21" fmla="*/ 32 h 197"/>
                  <a:gd name="T22" fmla="*/ 9 w 36"/>
                  <a:gd name="T23" fmla="*/ 41 h 197"/>
                  <a:gd name="T24" fmla="*/ 7 w 36"/>
                  <a:gd name="T25" fmla="*/ 50 h 197"/>
                  <a:gd name="T26" fmla="*/ 5 w 36"/>
                  <a:gd name="T27" fmla="*/ 50 h 197"/>
                  <a:gd name="T28" fmla="*/ 3 w 36"/>
                  <a:gd name="T29" fmla="*/ 49 h 197"/>
                  <a:gd name="T30" fmla="*/ 1 w 36"/>
                  <a:gd name="T31" fmla="*/ 48 h 197"/>
                  <a:gd name="T32" fmla="*/ 1 w 36"/>
                  <a:gd name="T33" fmla="*/ 45 h 1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197">
                    <a:moveTo>
                      <a:pt x="1" y="179"/>
                    </a:moveTo>
                    <a:lnTo>
                      <a:pt x="0" y="143"/>
                    </a:lnTo>
                    <a:lnTo>
                      <a:pt x="0" y="102"/>
                    </a:lnTo>
                    <a:lnTo>
                      <a:pt x="2" y="54"/>
                    </a:lnTo>
                    <a:lnTo>
                      <a:pt x="5" y="0"/>
                    </a:lnTo>
                    <a:lnTo>
                      <a:pt x="14" y="5"/>
                    </a:lnTo>
                    <a:lnTo>
                      <a:pt x="21" y="23"/>
                    </a:lnTo>
                    <a:lnTo>
                      <a:pt x="25" y="43"/>
                    </a:lnTo>
                    <a:lnTo>
                      <a:pt x="30" y="54"/>
                    </a:lnTo>
                    <a:lnTo>
                      <a:pt x="33" y="90"/>
                    </a:lnTo>
                    <a:lnTo>
                      <a:pt x="36" y="127"/>
                    </a:lnTo>
                    <a:lnTo>
                      <a:pt x="36" y="164"/>
                    </a:lnTo>
                    <a:lnTo>
                      <a:pt x="28" y="197"/>
                    </a:lnTo>
                    <a:lnTo>
                      <a:pt x="17" y="197"/>
                    </a:lnTo>
                    <a:lnTo>
                      <a:pt x="9" y="195"/>
                    </a:lnTo>
                    <a:lnTo>
                      <a:pt x="3" y="189"/>
                    </a:lnTo>
                    <a:lnTo>
                      <a:pt x="1" y="179"/>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1" name="Freeform 32"/>
              <p:cNvSpPr>
                <a:spLocks/>
              </p:cNvSpPr>
              <p:nvPr/>
            </p:nvSpPr>
            <p:spPr bwMode="auto">
              <a:xfrm>
                <a:off x="3837" y="1334"/>
                <a:ext cx="20" cy="108"/>
              </a:xfrm>
              <a:custGeom>
                <a:avLst/>
                <a:gdLst>
                  <a:gd name="T0" fmla="*/ 0 w 39"/>
                  <a:gd name="T1" fmla="*/ 51 h 216"/>
                  <a:gd name="T2" fmla="*/ 1 w 39"/>
                  <a:gd name="T3" fmla="*/ 39 h 216"/>
                  <a:gd name="T4" fmla="*/ 1 w 39"/>
                  <a:gd name="T5" fmla="*/ 25 h 216"/>
                  <a:gd name="T6" fmla="*/ 2 w 39"/>
                  <a:gd name="T7" fmla="*/ 12 h 216"/>
                  <a:gd name="T8" fmla="*/ 3 w 39"/>
                  <a:gd name="T9" fmla="*/ 1 h 216"/>
                  <a:gd name="T10" fmla="*/ 5 w 39"/>
                  <a:gd name="T11" fmla="*/ 1 h 216"/>
                  <a:gd name="T12" fmla="*/ 8 w 39"/>
                  <a:gd name="T13" fmla="*/ 0 h 216"/>
                  <a:gd name="T14" fmla="*/ 9 w 39"/>
                  <a:gd name="T15" fmla="*/ 1 h 216"/>
                  <a:gd name="T16" fmla="*/ 10 w 39"/>
                  <a:gd name="T17" fmla="*/ 2 h 216"/>
                  <a:gd name="T18" fmla="*/ 9 w 39"/>
                  <a:gd name="T19" fmla="*/ 13 h 216"/>
                  <a:gd name="T20" fmla="*/ 9 w 39"/>
                  <a:gd name="T21" fmla="*/ 23 h 216"/>
                  <a:gd name="T22" fmla="*/ 10 w 39"/>
                  <a:gd name="T23" fmla="*/ 34 h 216"/>
                  <a:gd name="T24" fmla="*/ 10 w 39"/>
                  <a:gd name="T25" fmla="*/ 45 h 216"/>
                  <a:gd name="T26" fmla="*/ 9 w 39"/>
                  <a:gd name="T27" fmla="*/ 48 h 216"/>
                  <a:gd name="T28" fmla="*/ 8 w 39"/>
                  <a:gd name="T29" fmla="*/ 50 h 216"/>
                  <a:gd name="T30" fmla="*/ 6 w 39"/>
                  <a:gd name="T31" fmla="*/ 52 h 216"/>
                  <a:gd name="T32" fmla="*/ 4 w 39"/>
                  <a:gd name="T33" fmla="*/ 53 h 216"/>
                  <a:gd name="T34" fmla="*/ 3 w 39"/>
                  <a:gd name="T35" fmla="*/ 54 h 216"/>
                  <a:gd name="T36" fmla="*/ 1 w 39"/>
                  <a:gd name="T37" fmla="*/ 54 h 216"/>
                  <a:gd name="T38" fmla="*/ 1 w 39"/>
                  <a:gd name="T39" fmla="*/ 54 h 216"/>
                  <a:gd name="T40" fmla="*/ 0 w 39"/>
                  <a:gd name="T41" fmla="*/ 51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9" h="216">
                    <a:moveTo>
                      <a:pt x="0" y="204"/>
                    </a:moveTo>
                    <a:lnTo>
                      <a:pt x="4" y="155"/>
                    </a:lnTo>
                    <a:lnTo>
                      <a:pt x="4" y="100"/>
                    </a:lnTo>
                    <a:lnTo>
                      <a:pt x="5" y="47"/>
                    </a:lnTo>
                    <a:lnTo>
                      <a:pt x="12" y="1"/>
                    </a:lnTo>
                    <a:lnTo>
                      <a:pt x="20" y="1"/>
                    </a:lnTo>
                    <a:lnTo>
                      <a:pt x="30" y="0"/>
                    </a:lnTo>
                    <a:lnTo>
                      <a:pt x="35" y="1"/>
                    </a:lnTo>
                    <a:lnTo>
                      <a:pt x="39" y="8"/>
                    </a:lnTo>
                    <a:lnTo>
                      <a:pt x="35" y="49"/>
                    </a:lnTo>
                    <a:lnTo>
                      <a:pt x="36" y="92"/>
                    </a:lnTo>
                    <a:lnTo>
                      <a:pt x="38" y="136"/>
                    </a:lnTo>
                    <a:lnTo>
                      <a:pt x="39" y="179"/>
                    </a:lnTo>
                    <a:lnTo>
                      <a:pt x="35" y="189"/>
                    </a:lnTo>
                    <a:lnTo>
                      <a:pt x="30" y="197"/>
                    </a:lnTo>
                    <a:lnTo>
                      <a:pt x="23" y="205"/>
                    </a:lnTo>
                    <a:lnTo>
                      <a:pt x="16" y="212"/>
                    </a:lnTo>
                    <a:lnTo>
                      <a:pt x="9" y="216"/>
                    </a:lnTo>
                    <a:lnTo>
                      <a:pt x="4" y="216"/>
                    </a:lnTo>
                    <a:lnTo>
                      <a:pt x="1" y="213"/>
                    </a:lnTo>
                    <a:lnTo>
                      <a:pt x="0" y="204"/>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2" name="Freeform 33"/>
              <p:cNvSpPr>
                <a:spLocks/>
              </p:cNvSpPr>
              <p:nvPr/>
            </p:nvSpPr>
            <p:spPr bwMode="auto">
              <a:xfrm>
                <a:off x="3874" y="1347"/>
                <a:ext cx="157" cy="44"/>
              </a:xfrm>
              <a:custGeom>
                <a:avLst/>
                <a:gdLst>
                  <a:gd name="T0" fmla="*/ 0 w 314"/>
                  <a:gd name="T1" fmla="*/ 0 h 89"/>
                  <a:gd name="T2" fmla="*/ 2 w 314"/>
                  <a:gd name="T3" fmla="*/ 0 h 89"/>
                  <a:gd name="T4" fmla="*/ 5 w 314"/>
                  <a:gd name="T5" fmla="*/ 0 h 89"/>
                  <a:gd name="T6" fmla="*/ 7 w 314"/>
                  <a:gd name="T7" fmla="*/ 0 h 89"/>
                  <a:gd name="T8" fmla="*/ 9 w 314"/>
                  <a:gd name="T9" fmla="*/ 1 h 89"/>
                  <a:gd name="T10" fmla="*/ 11 w 314"/>
                  <a:gd name="T11" fmla="*/ 2 h 89"/>
                  <a:gd name="T12" fmla="*/ 12 w 314"/>
                  <a:gd name="T13" fmla="*/ 3 h 89"/>
                  <a:gd name="T14" fmla="*/ 14 w 314"/>
                  <a:gd name="T15" fmla="*/ 4 h 89"/>
                  <a:gd name="T16" fmla="*/ 16 w 314"/>
                  <a:gd name="T17" fmla="*/ 5 h 89"/>
                  <a:gd name="T18" fmla="*/ 19 w 314"/>
                  <a:gd name="T19" fmla="*/ 7 h 89"/>
                  <a:gd name="T20" fmla="*/ 23 w 314"/>
                  <a:gd name="T21" fmla="*/ 9 h 89"/>
                  <a:gd name="T22" fmla="*/ 26 w 314"/>
                  <a:gd name="T23" fmla="*/ 10 h 89"/>
                  <a:gd name="T24" fmla="*/ 30 w 314"/>
                  <a:gd name="T25" fmla="*/ 11 h 89"/>
                  <a:gd name="T26" fmla="*/ 34 w 314"/>
                  <a:gd name="T27" fmla="*/ 12 h 89"/>
                  <a:gd name="T28" fmla="*/ 37 w 314"/>
                  <a:gd name="T29" fmla="*/ 12 h 89"/>
                  <a:gd name="T30" fmla="*/ 41 w 314"/>
                  <a:gd name="T31" fmla="*/ 12 h 89"/>
                  <a:gd name="T32" fmla="*/ 45 w 314"/>
                  <a:gd name="T33" fmla="*/ 12 h 89"/>
                  <a:gd name="T34" fmla="*/ 49 w 314"/>
                  <a:gd name="T35" fmla="*/ 12 h 89"/>
                  <a:gd name="T36" fmla="*/ 53 w 314"/>
                  <a:gd name="T37" fmla="*/ 12 h 89"/>
                  <a:gd name="T38" fmla="*/ 56 w 314"/>
                  <a:gd name="T39" fmla="*/ 11 h 89"/>
                  <a:gd name="T40" fmla="*/ 60 w 314"/>
                  <a:gd name="T41" fmla="*/ 10 h 89"/>
                  <a:gd name="T42" fmla="*/ 64 w 314"/>
                  <a:gd name="T43" fmla="*/ 9 h 89"/>
                  <a:gd name="T44" fmla="*/ 67 w 314"/>
                  <a:gd name="T45" fmla="*/ 7 h 89"/>
                  <a:gd name="T46" fmla="*/ 70 w 314"/>
                  <a:gd name="T47" fmla="*/ 6 h 89"/>
                  <a:gd name="T48" fmla="*/ 74 w 314"/>
                  <a:gd name="T49" fmla="*/ 4 h 89"/>
                  <a:gd name="T50" fmla="*/ 75 w 314"/>
                  <a:gd name="T51" fmla="*/ 4 h 89"/>
                  <a:gd name="T52" fmla="*/ 77 w 314"/>
                  <a:gd name="T53" fmla="*/ 3 h 89"/>
                  <a:gd name="T54" fmla="*/ 78 w 314"/>
                  <a:gd name="T55" fmla="*/ 4 h 89"/>
                  <a:gd name="T56" fmla="*/ 79 w 314"/>
                  <a:gd name="T57" fmla="*/ 5 h 89"/>
                  <a:gd name="T58" fmla="*/ 78 w 314"/>
                  <a:gd name="T59" fmla="*/ 6 h 89"/>
                  <a:gd name="T60" fmla="*/ 77 w 314"/>
                  <a:gd name="T61" fmla="*/ 7 h 89"/>
                  <a:gd name="T62" fmla="*/ 75 w 314"/>
                  <a:gd name="T63" fmla="*/ 8 h 89"/>
                  <a:gd name="T64" fmla="*/ 72 w 314"/>
                  <a:gd name="T65" fmla="*/ 9 h 89"/>
                  <a:gd name="T66" fmla="*/ 69 w 314"/>
                  <a:gd name="T67" fmla="*/ 11 h 89"/>
                  <a:gd name="T68" fmla="*/ 66 w 314"/>
                  <a:gd name="T69" fmla="*/ 12 h 89"/>
                  <a:gd name="T70" fmla="*/ 62 w 314"/>
                  <a:gd name="T71" fmla="*/ 14 h 89"/>
                  <a:gd name="T72" fmla="*/ 58 w 314"/>
                  <a:gd name="T73" fmla="*/ 15 h 89"/>
                  <a:gd name="T74" fmla="*/ 53 w 314"/>
                  <a:gd name="T75" fmla="*/ 17 h 89"/>
                  <a:gd name="T76" fmla="*/ 49 w 314"/>
                  <a:gd name="T77" fmla="*/ 18 h 89"/>
                  <a:gd name="T78" fmla="*/ 45 w 314"/>
                  <a:gd name="T79" fmla="*/ 19 h 89"/>
                  <a:gd name="T80" fmla="*/ 41 w 314"/>
                  <a:gd name="T81" fmla="*/ 20 h 89"/>
                  <a:gd name="T82" fmla="*/ 37 w 314"/>
                  <a:gd name="T83" fmla="*/ 21 h 89"/>
                  <a:gd name="T84" fmla="*/ 34 w 314"/>
                  <a:gd name="T85" fmla="*/ 22 h 89"/>
                  <a:gd name="T86" fmla="*/ 30 w 314"/>
                  <a:gd name="T87" fmla="*/ 22 h 89"/>
                  <a:gd name="T88" fmla="*/ 28 w 314"/>
                  <a:gd name="T89" fmla="*/ 22 h 89"/>
                  <a:gd name="T90" fmla="*/ 24 w 314"/>
                  <a:gd name="T91" fmla="*/ 20 h 89"/>
                  <a:gd name="T92" fmla="*/ 19 w 314"/>
                  <a:gd name="T93" fmla="*/ 16 h 89"/>
                  <a:gd name="T94" fmla="*/ 14 w 314"/>
                  <a:gd name="T95" fmla="*/ 13 h 89"/>
                  <a:gd name="T96" fmla="*/ 10 w 314"/>
                  <a:gd name="T97" fmla="*/ 9 h 89"/>
                  <a:gd name="T98" fmla="*/ 6 w 314"/>
                  <a:gd name="T99" fmla="*/ 6 h 89"/>
                  <a:gd name="T100" fmla="*/ 3 w 314"/>
                  <a:gd name="T101" fmla="*/ 3 h 89"/>
                  <a:gd name="T102" fmla="*/ 1 w 314"/>
                  <a:gd name="T103" fmla="*/ 1 h 89"/>
                  <a:gd name="T104" fmla="*/ 0 w 314"/>
                  <a:gd name="T105" fmla="*/ 0 h 8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14" h="89">
                    <a:moveTo>
                      <a:pt x="0" y="1"/>
                    </a:moveTo>
                    <a:lnTo>
                      <a:pt x="8" y="0"/>
                    </a:lnTo>
                    <a:lnTo>
                      <a:pt x="17" y="0"/>
                    </a:lnTo>
                    <a:lnTo>
                      <a:pt x="25" y="2"/>
                    </a:lnTo>
                    <a:lnTo>
                      <a:pt x="33" y="6"/>
                    </a:lnTo>
                    <a:lnTo>
                      <a:pt x="41" y="9"/>
                    </a:lnTo>
                    <a:lnTo>
                      <a:pt x="48" y="14"/>
                    </a:lnTo>
                    <a:lnTo>
                      <a:pt x="56" y="18"/>
                    </a:lnTo>
                    <a:lnTo>
                      <a:pt x="63" y="23"/>
                    </a:lnTo>
                    <a:lnTo>
                      <a:pt x="75" y="30"/>
                    </a:lnTo>
                    <a:lnTo>
                      <a:pt x="89" y="37"/>
                    </a:lnTo>
                    <a:lnTo>
                      <a:pt x="103" y="41"/>
                    </a:lnTo>
                    <a:lnTo>
                      <a:pt x="118" y="45"/>
                    </a:lnTo>
                    <a:lnTo>
                      <a:pt x="133" y="48"/>
                    </a:lnTo>
                    <a:lnTo>
                      <a:pt x="148" y="51"/>
                    </a:lnTo>
                    <a:lnTo>
                      <a:pt x="163" y="51"/>
                    </a:lnTo>
                    <a:lnTo>
                      <a:pt x="178" y="51"/>
                    </a:lnTo>
                    <a:lnTo>
                      <a:pt x="194" y="50"/>
                    </a:lnTo>
                    <a:lnTo>
                      <a:pt x="209" y="48"/>
                    </a:lnTo>
                    <a:lnTo>
                      <a:pt x="224" y="45"/>
                    </a:lnTo>
                    <a:lnTo>
                      <a:pt x="239" y="41"/>
                    </a:lnTo>
                    <a:lnTo>
                      <a:pt x="253" y="36"/>
                    </a:lnTo>
                    <a:lnTo>
                      <a:pt x="267" y="30"/>
                    </a:lnTo>
                    <a:lnTo>
                      <a:pt x="280" y="24"/>
                    </a:lnTo>
                    <a:lnTo>
                      <a:pt x="293" y="16"/>
                    </a:lnTo>
                    <a:lnTo>
                      <a:pt x="299" y="16"/>
                    </a:lnTo>
                    <a:lnTo>
                      <a:pt x="305" y="15"/>
                    </a:lnTo>
                    <a:lnTo>
                      <a:pt x="309" y="17"/>
                    </a:lnTo>
                    <a:lnTo>
                      <a:pt x="314" y="22"/>
                    </a:lnTo>
                    <a:lnTo>
                      <a:pt x="310" y="25"/>
                    </a:lnTo>
                    <a:lnTo>
                      <a:pt x="305" y="29"/>
                    </a:lnTo>
                    <a:lnTo>
                      <a:pt x="297" y="35"/>
                    </a:lnTo>
                    <a:lnTo>
                      <a:pt x="286" y="39"/>
                    </a:lnTo>
                    <a:lnTo>
                      <a:pt x="274" y="45"/>
                    </a:lnTo>
                    <a:lnTo>
                      <a:pt x="261" y="51"/>
                    </a:lnTo>
                    <a:lnTo>
                      <a:pt x="246" y="58"/>
                    </a:lnTo>
                    <a:lnTo>
                      <a:pt x="230" y="63"/>
                    </a:lnTo>
                    <a:lnTo>
                      <a:pt x="212" y="69"/>
                    </a:lnTo>
                    <a:lnTo>
                      <a:pt x="196" y="74"/>
                    </a:lnTo>
                    <a:lnTo>
                      <a:pt x="180" y="78"/>
                    </a:lnTo>
                    <a:lnTo>
                      <a:pt x="164" y="83"/>
                    </a:lnTo>
                    <a:lnTo>
                      <a:pt x="148" y="86"/>
                    </a:lnTo>
                    <a:lnTo>
                      <a:pt x="133" y="88"/>
                    </a:lnTo>
                    <a:lnTo>
                      <a:pt x="120" y="89"/>
                    </a:lnTo>
                    <a:lnTo>
                      <a:pt x="109" y="89"/>
                    </a:lnTo>
                    <a:lnTo>
                      <a:pt x="93" y="80"/>
                    </a:lnTo>
                    <a:lnTo>
                      <a:pt x="74" y="67"/>
                    </a:lnTo>
                    <a:lnTo>
                      <a:pt x="56" y="53"/>
                    </a:lnTo>
                    <a:lnTo>
                      <a:pt x="40" y="38"/>
                    </a:lnTo>
                    <a:lnTo>
                      <a:pt x="23" y="24"/>
                    </a:lnTo>
                    <a:lnTo>
                      <a:pt x="12" y="13"/>
                    </a:lnTo>
                    <a:lnTo>
                      <a:pt x="4" y="5"/>
                    </a:lnTo>
                    <a:lnTo>
                      <a:pt x="0" y="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3" name="Freeform 34"/>
              <p:cNvSpPr>
                <a:spLocks/>
              </p:cNvSpPr>
              <p:nvPr/>
            </p:nvSpPr>
            <p:spPr bwMode="auto">
              <a:xfrm>
                <a:off x="3859" y="1295"/>
                <a:ext cx="176" cy="32"/>
              </a:xfrm>
              <a:custGeom>
                <a:avLst/>
                <a:gdLst>
                  <a:gd name="T0" fmla="*/ 0 w 353"/>
                  <a:gd name="T1" fmla="*/ 16 h 63"/>
                  <a:gd name="T2" fmla="*/ 0 w 353"/>
                  <a:gd name="T3" fmla="*/ 15 h 63"/>
                  <a:gd name="T4" fmla="*/ 1 w 353"/>
                  <a:gd name="T5" fmla="*/ 13 h 63"/>
                  <a:gd name="T6" fmla="*/ 3 w 353"/>
                  <a:gd name="T7" fmla="*/ 12 h 63"/>
                  <a:gd name="T8" fmla="*/ 5 w 353"/>
                  <a:gd name="T9" fmla="*/ 11 h 63"/>
                  <a:gd name="T10" fmla="*/ 7 w 353"/>
                  <a:gd name="T11" fmla="*/ 10 h 63"/>
                  <a:gd name="T12" fmla="*/ 11 w 353"/>
                  <a:gd name="T13" fmla="*/ 9 h 63"/>
                  <a:gd name="T14" fmla="*/ 14 w 353"/>
                  <a:gd name="T15" fmla="*/ 7 h 63"/>
                  <a:gd name="T16" fmla="*/ 18 w 353"/>
                  <a:gd name="T17" fmla="*/ 6 h 63"/>
                  <a:gd name="T18" fmla="*/ 22 w 353"/>
                  <a:gd name="T19" fmla="*/ 5 h 63"/>
                  <a:gd name="T20" fmla="*/ 26 w 353"/>
                  <a:gd name="T21" fmla="*/ 4 h 63"/>
                  <a:gd name="T22" fmla="*/ 30 w 353"/>
                  <a:gd name="T23" fmla="*/ 3 h 63"/>
                  <a:gd name="T24" fmla="*/ 34 w 353"/>
                  <a:gd name="T25" fmla="*/ 2 h 63"/>
                  <a:gd name="T26" fmla="*/ 38 w 353"/>
                  <a:gd name="T27" fmla="*/ 1 h 63"/>
                  <a:gd name="T28" fmla="*/ 42 w 353"/>
                  <a:gd name="T29" fmla="*/ 1 h 63"/>
                  <a:gd name="T30" fmla="*/ 45 w 353"/>
                  <a:gd name="T31" fmla="*/ 0 h 63"/>
                  <a:gd name="T32" fmla="*/ 48 w 353"/>
                  <a:gd name="T33" fmla="*/ 0 h 63"/>
                  <a:gd name="T34" fmla="*/ 53 w 353"/>
                  <a:gd name="T35" fmla="*/ 1 h 63"/>
                  <a:gd name="T36" fmla="*/ 59 w 353"/>
                  <a:gd name="T37" fmla="*/ 2 h 63"/>
                  <a:gd name="T38" fmla="*/ 65 w 353"/>
                  <a:gd name="T39" fmla="*/ 4 h 63"/>
                  <a:gd name="T40" fmla="*/ 72 w 353"/>
                  <a:gd name="T41" fmla="*/ 6 h 63"/>
                  <a:gd name="T42" fmla="*/ 78 w 353"/>
                  <a:gd name="T43" fmla="*/ 8 h 63"/>
                  <a:gd name="T44" fmla="*/ 83 w 353"/>
                  <a:gd name="T45" fmla="*/ 10 h 63"/>
                  <a:gd name="T46" fmla="*/ 86 w 353"/>
                  <a:gd name="T47" fmla="*/ 12 h 63"/>
                  <a:gd name="T48" fmla="*/ 88 w 353"/>
                  <a:gd name="T49" fmla="*/ 14 h 63"/>
                  <a:gd name="T50" fmla="*/ 86 w 353"/>
                  <a:gd name="T51" fmla="*/ 15 h 63"/>
                  <a:gd name="T52" fmla="*/ 84 w 353"/>
                  <a:gd name="T53" fmla="*/ 14 h 63"/>
                  <a:gd name="T54" fmla="*/ 79 w 353"/>
                  <a:gd name="T55" fmla="*/ 13 h 63"/>
                  <a:gd name="T56" fmla="*/ 74 w 353"/>
                  <a:gd name="T57" fmla="*/ 12 h 63"/>
                  <a:gd name="T58" fmla="*/ 68 w 353"/>
                  <a:gd name="T59" fmla="*/ 11 h 63"/>
                  <a:gd name="T60" fmla="*/ 61 w 353"/>
                  <a:gd name="T61" fmla="*/ 10 h 63"/>
                  <a:gd name="T62" fmla="*/ 54 w 353"/>
                  <a:gd name="T63" fmla="*/ 9 h 63"/>
                  <a:gd name="T64" fmla="*/ 47 w 353"/>
                  <a:gd name="T65" fmla="*/ 9 h 63"/>
                  <a:gd name="T66" fmla="*/ 46 w 353"/>
                  <a:gd name="T67" fmla="*/ 9 h 63"/>
                  <a:gd name="T68" fmla="*/ 43 w 353"/>
                  <a:gd name="T69" fmla="*/ 9 h 63"/>
                  <a:gd name="T70" fmla="*/ 40 w 353"/>
                  <a:gd name="T71" fmla="*/ 10 h 63"/>
                  <a:gd name="T72" fmla="*/ 37 w 353"/>
                  <a:gd name="T73" fmla="*/ 10 h 63"/>
                  <a:gd name="T74" fmla="*/ 33 w 353"/>
                  <a:gd name="T75" fmla="*/ 11 h 63"/>
                  <a:gd name="T76" fmla="*/ 29 w 353"/>
                  <a:gd name="T77" fmla="*/ 12 h 63"/>
                  <a:gd name="T78" fmla="*/ 25 w 353"/>
                  <a:gd name="T79" fmla="*/ 13 h 63"/>
                  <a:gd name="T80" fmla="*/ 21 w 353"/>
                  <a:gd name="T81" fmla="*/ 13 h 63"/>
                  <a:gd name="T82" fmla="*/ 17 w 353"/>
                  <a:gd name="T83" fmla="*/ 14 h 63"/>
                  <a:gd name="T84" fmla="*/ 13 w 353"/>
                  <a:gd name="T85" fmla="*/ 15 h 63"/>
                  <a:gd name="T86" fmla="*/ 9 w 353"/>
                  <a:gd name="T87" fmla="*/ 16 h 63"/>
                  <a:gd name="T88" fmla="*/ 6 w 353"/>
                  <a:gd name="T89" fmla="*/ 16 h 63"/>
                  <a:gd name="T90" fmla="*/ 3 w 353"/>
                  <a:gd name="T91" fmla="*/ 16 h 63"/>
                  <a:gd name="T92" fmla="*/ 1 w 353"/>
                  <a:gd name="T93" fmla="*/ 16 h 63"/>
                  <a:gd name="T94" fmla="*/ 0 w 353"/>
                  <a:gd name="T95" fmla="*/ 16 h 63"/>
                  <a:gd name="T96" fmla="*/ 0 w 353"/>
                  <a:gd name="T97" fmla="*/ 16 h 6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53" h="63">
                    <a:moveTo>
                      <a:pt x="0" y="61"/>
                    </a:moveTo>
                    <a:lnTo>
                      <a:pt x="1" y="57"/>
                    </a:lnTo>
                    <a:lnTo>
                      <a:pt x="5" y="52"/>
                    </a:lnTo>
                    <a:lnTo>
                      <a:pt x="12" y="48"/>
                    </a:lnTo>
                    <a:lnTo>
                      <a:pt x="20" y="43"/>
                    </a:lnTo>
                    <a:lnTo>
                      <a:pt x="31" y="38"/>
                    </a:lnTo>
                    <a:lnTo>
                      <a:pt x="44" y="33"/>
                    </a:lnTo>
                    <a:lnTo>
                      <a:pt x="59" y="27"/>
                    </a:lnTo>
                    <a:lnTo>
                      <a:pt x="74" y="23"/>
                    </a:lnTo>
                    <a:lnTo>
                      <a:pt x="90" y="18"/>
                    </a:lnTo>
                    <a:lnTo>
                      <a:pt x="106" y="13"/>
                    </a:lnTo>
                    <a:lnTo>
                      <a:pt x="122" y="10"/>
                    </a:lnTo>
                    <a:lnTo>
                      <a:pt x="139" y="6"/>
                    </a:lnTo>
                    <a:lnTo>
                      <a:pt x="155" y="3"/>
                    </a:lnTo>
                    <a:lnTo>
                      <a:pt x="169" y="1"/>
                    </a:lnTo>
                    <a:lnTo>
                      <a:pt x="181" y="0"/>
                    </a:lnTo>
                    <a:lnTo>
                      <a:pt x="193" y="0"/>
                    </a:lnTo>
                    <a:lnTo>
                      <a:pt x="212" y="2"/>
                    </a:lnTo>
                    <a:lnTo>
                      <a:pt x="237" y="6"/>
                    </a:lnTo>
                    <a:lnTo>
                      <a:pt x="262" y="13"/>
                    </a:lnTo>
                    <a:lnTo>
                      <a:pt x="288" y="21"/>
                    </a:lnTo>
                    <a:lnTo>
                      <a:pt x="314" y="31"/>
                    </a:lnTo>
                    <a:lnTo>
                      <a:pt x="333" y="40"/>
                    </a:lnTo>
                    <a:lnTo>
                      <a:pt x="347" y="48"/>
                    </a:lnTo>
                    <a:lnTo>
                      <a:pt x="353" y="56"/>
                    </a:lnTo>
                    <a:lnTo>
                      <a:pt x="347" y="57"/>
                    </a:lnTo>
                    <a:lnTo>
                      <a:pt x="336" y="55"/>
                    </a:lnTo>
                    <a:lnTo>
                      <a:pt x="318" y="52"/>
                    </a:lnTo>
                    <a:lnTo>
                      <a:pt x="296" y="48"/>
                    </a:lnTo>
                    <a:lnTo>
                      <a:pt x="272" y="43"/>
                    </a:lnTo>
                    <a:lnTo>
                      <a:pt x="245" y="40"/>
                    </a:lnTo>
                    <a:lnTo>
                      <a:pt x="218" y="36"/>
                    </a:lnTo>
                    <a:lnTo>
                      <a:pt x="190" y="34"/>
                    </a:lnTo>
                    <a:lnTo>
                      <a:pt x="184" y="34"/>
                    </a:lnTo>
                    <a:lnTo>
                      <a:pt x="174" y="35"/>
                    </a:lnTo>
                    <a:lnTo>
                      <a:pt x="163" y="38"/>
                    </a:lnTo>
                    <a:lnTo>
                      <a:pt x="150" y="40"/>
                    </a:lnTo>
                    <a:lnTo>
                      <a:pt x="135" y="43"/>
                    </a:lnTo>
                    <a:lnTo>
                      <a:pt x="119" y="46"/>
                    </a:lnTo>
                    <a:lnTo>
                      <a:pt x="102" y="49"/>
                    </a:lnTo>
                    <a:lnTo>
                      <a:pt x="86" y="52"/>
                    </a:lnTo>
                    <a:lnTo>
                      <a:pt x="69" y="56"/>
                    </a:lnTo>
                    <a:lnTo>
                      <a:pt x="53" y="58"/>
                    </a:lnTo>
                    <a:lnTo>
                      <a:pt x="39" y="61"/>
                    </a:lnTo>
                    <a:lnTo>
                      <a:pt x="27" y="62"/>
                    </a:lnTo>
                    <a:lnTo>
                      <a:pt x="15" y="63"/>
                    </a:lnTo>
                    <a:lnTo>
                      <a:pt x="7" y="63"/>
                    </a:lnTo>
                    <a:lnTo>
                      <a:pt x="3" y="63"/>
                    </a:lnTo>
                    <a:lnTo>
                      <a:pt x="0" y="61"/>
                    </a:lnTo>
                    <a:close/>
                  </a:path>
                </a:pathLst>
              </a:custGeom>
              <a:solidFill>
                <a:srgbClr val="4C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4" name="Group 35"/>
            <p:cNvGrpSpPr>
              <a:grpSpLocks/>
            </p:cNvGrpSpPr>
            <p:nvPr/>
          </p:nvGrpSpPr>
          <p:grpSpPr bwMode="auto">
            <a:xfrm>
              <a:off x="775972" y="4132962"/>
              <a:ext cx="271463" cy="790575"/>
              <a:chOff x="1306" y="2318"/>
              <a:chExt cx="100" cy="290"/>
            </a:xfrm>
          </p:grpSpPr>
          <p:sp>
            <p:nvSpPr>
              <p:cNvPr id="35" name="Freeform 36"/>
              <p:cNvSpPr>
                <a:spLocks/>
              </p:cNvSpPr>
              <p:nvPr/>
            </p:nvSpPr>
            <p:spPr bwMode="auto">
              <a:xfrm>
                <a:off x="1306" y="2318"/>
                <a:ext cx="100" cy="290"/>
              </a:xfrm>
              <a:custGeom>
                <a:avLst/>
                <a:gdLst>
                  <a:gd name="T0" fmla="*/ 2 w 100"/>
                  <a:gd name="T1" fmla="*/ 210 h 290"/>
                  <a:gd name="T2" fmla="*/ 2 w 100"/>
                  <a:gd name="T3" fmla="*/ 210 h 290"/>
                  <a:gd name="T4" fmla="*/ 0 w 100"/>
                  <a:gd name="T5" fmla="*/ 226 h 290"/>
                  <a:gd name="T6" fmla="*/ 0 w 100"/>
                  <a:gd name="T7" fmla="*/ 244 h 290"/>
                  <a:gd name="T8" fmla="*/ 4 w 100"/>
                  <a:gd name="T9" fmla="*/ 258 h 290"/>
                  <a:gd name="T10" fmla="*/ 12 w 100"/>
                  <a:gd name="T11" fmla="*/ 272 h 290"/>
                  <a:gd name="T12" fmla="*/ 22 w 100"/>
                  <a:gd name="T13" fmla="*/ 282 h 290"/>
                  <a:gd name="T14" fmla="*/ 34 w 100"/>
                  <a:gd name="T15" fmla="*/ 288 h 290"/>
                  <a:gd name="T16" fmla="*/ 50 w 100"/>
                  <a:gd name="T17" fmla="*/ 290 h 290"/>
                  <a:gd name="T18" fmla="*/ 66 w 100"/>
                  <a:gd name="T19" fmla="*/ 290 h 290"/>
                  <a:gd name="T20" fmla="*/ 66 w 100"/>
                  <a:gd name="T21" fmla="*/ 290 h 290"/>
                  <a:gd name="T22" fmla="*/ 78 w 100"/>
                  <a:gd name="T23" fmla="*/ 286 h 290"/>
                  <a:gd name="T24" fmla="*/ 86 w 100"/>
                  <a:gd name="T25" fmla="*/ 278 h 290"/>
                  <a:gd name="T26" fmla="*/ 92 w 100"/>
                  <a:gd name="T27" fmla="*/ 268 h 290"/>
                  <a:gd name="T28" fmla="*/ 98 w 100"/>
                  <a:gd name="T29" fmla="*/ 256 h 290"/>
                  <a:gd name="T30" fmla="*/ 100 w 100"/>
                  <a:gd name="T31" fmla="*/ 244 h 290"/>
                  <a:gd name="T32" fmla="*/ 100 w 100"/>
                  <a:gd name="T33" fmla="*/ 230 h 290"/>
                  <a:gd name="T34" fmla="*/ 100 w 100"/>
                  <a:gd name="T35" fmla="*/ 214 h 290"/>
                  <a:gd name="T36" fmla="*/ 98 w 100"/>
                  <a:gd name="T37" fmla="*/ 200 h 290"/>
                  <a:gd name="T38" fmla="*/ 98 w 100"/>
                  <a:gd name="T39" fmla="*/ 200 h 290"/>
                  <a:gd name="T40" fmla="*/ 76 w 100"/>
                  <a:gd name="T41" fmla="*/ 116 h 290"/>
                  <a:gd name="T42" fmla="*/ 62 w 100"/>
                  <a:gd name="T43" fmla="*/ 62 h 290"/>
                  <a:gd name="T44" fmla="*/ 46 w 100"/>
                  <a:gd name="T45" fmla="*/ 0 h 290"/>
                  <a:gd name="T46" fmla="*/ 46 w 100"/>
                  <a:gd name="T47" fmla="*/ 0 h 290"/>
                  <a:gd name="T48" fmla="*/ 34 w 100"/>
                  <a:gd name="T49" fmla="*/ 60 h 290"/>
                  <a:gd name="T50" fmla="*/ 2 w 100"/>
                  <a:gd name="T51" fmla="*/ 210 h 290"/>
                  <a:gd name="T52" fmla="*/ 2 w 100"/>
                  <a:gd name="T53" fmla="*/ 210 h 29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290">
                    <a:moveTo>
                      <a:pt x="2" y="210"/>
                    </a:moveTo>
                    <a:lnTo>
                      <a:pt x="2" y="210"/>
                    </a:lnTo>
                    <a:lnTo>
                      <a:pt x="0" y="226"/>
                    </a:lnTo>
                    <a:lnTo>
                      <a:pt x="0" y="244"/>
                    </a:lnTo>
                    <a:lnTo>
                      <a:pt x="4" y="258"/>
                    </a:lnTo>
                    <a:lnTo>
                      <a:pt x="12" y="272"/>
                    </a:lnTo>
                    <a:lnTo>
                      <a:pt x="22" y="282"/>
                    </a:lnTo>
                    <a:lnTo>
                      <a:pt x="34" y="288"/>
                    </a:lnTo>
                    <a:lnTo>
                      <a:pt x="50" y="290"/>
                    </a:lnTo>
                    <a:lnTo>
                      <a:pt x="66" y="290"/>
                    </a:lnTo>
                    <a:lnTo>
                      <a:pt x="78" y="286"/>
                    </a:lnTo>
                    <a:lnTo>
                      <a:pt x="86" y="278"/>
                    </a:lnTo>
                    <a:lnTo>
                      <a:pt x="92" y="268"/>
                    </a:lnTo>
                    <a:lnTo>
                      <a:pt x="98" y="256"/>
                    </a:lnTo>
                    <a:lnTo>
                      <a:pt x="100" y="244"/>
                    </a:lnTo>
                    <a:lnTo>
                      <a:pt x="100" y="230"/>
                    </a:lnTo>
                    <a:lnTo>
                      <a:pt x="100" y="214"/>
                    </a:lnTo>
                    <a:lnTo>
                      <a:pt x="98" y="200"/>
                    </a:lnTo>
                    <a:lnTo>
                      <a:pt x="76" y="116"/>
                    </a:lnTo>
                    <a:lnTo>
                      <a:pt x="62" y="62"/>
                    </a:lnTo>
                    <a:lnTo>
                      <a:pt x="46" y="0"/>
                    </a:lnTo>
                    <a:lnTo>
                      <a:pt x="34" y="60"/>
                    </a:lnTo>
                    <a:lnTo>
                      <a:pt x="2" y="210"/>
                    </a:lnTo>
                    <a:close/>
                  </a:path>
                </a:pathLst>
              </a:custGeom>
              <a:solidFill>
                <a:srgbClr val="99D9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6" name="Freeform 37"/>
              <p:cNvSpPr>
                <a:spLocks/>
              </p:cNvSpPr>
              <p:nvPr/>
            </p:nvSpPr>
            <p:spPr bwMode="auto">
              <a:xfrm>
                <a:off x="1324" y="2520"/>
                <a:ext cx="40" cy="44"/>
              </a:xfrm>
              <a:custGeom>
                <a:avLst/>
                <a:gdLst>
                  <a:gd name="T0" fmla="*/ 40 w 40"/>
                  <a:gd name="T1" fmla="*/ 22 h 44"/>
                  <a:gd name="T2" fmla="*/ 40 w 40"/>
                  <a:gd name="T3" fmla="*/ 22 h 44"/>
                  <a:gd name="T4" fmla="*/ 38 w 40"/>
                  <a:gd name="T5" fmla="*/ 30 h 44"/>
                  <a:gd name="T6" fmla="*/ 34 w 40"/>
                  <a:gd name="T7" fmla="*/ 38 h 44"/>
                  <a:gd name="T8" fmla="*/ 28 w 40"/>
                  <a:gd name="T9" fmla="*/ 42 h 44"/>
                  <a:gd name="T10" fmla="*/ 20 w 40"/>
                  <a:gd name="T11" fmla="*/ 44 h 44"/>
                  <a:gd name="T12" fmla="*/ 20 w 40"/>
                  <a:gd name="T13" fmla="*/ 44 h 44"/>
                  <a:gd name="T14" fmla="*/ 12 w 40"/>
                  <a:gd name="T15" fmla="*/ 42 h 44"/>
                  <a:gd name="T16" fmla="*/ 6 w 40"/>
                  <a:gd name="T17" fmla="*/ 38 h 44"/>
                  <a:gd name="T18" fmla="*/ 2 w 40"/>
                  <a:gd name="T19" fmla="*/ 30 h 44"/>
                  <a:gd name="T20" fmla="*/ 0 w 40"/>
                  <a:gd name="T21" fmla="*/ 22 h 44"/>
                  <a:gd name="T22" fmla="*/ 0 w 40"/>
                  <a:gd name="T23" fmla="*/ 22 h 44"/>
                  <a:gd name="T24" fmla="*/ 2 w 40"/>
                  <a:gd name="T25" fmla="*/ 12 h 44"/>
                  <a:gd name="T26" fmla="*/ 6 w 40"/>
                  <a:gd name="T27" fmla="*/ 6 h 44"/>
                  <a:gd name="T28" fmla="*/ 12 w 40"/>
                  <a:gd name="T29" fmla="*/ 2 h 44"/>
                  <a:gd name="T30" fmla="*/ 20 w 40"/>
                  <a:gd name="T31" fmla="*/ 0 h 44"/>
                  <a:gd name="T32" fmla="*/ 20 w 40"/>
                  <a:gd name="T33" fmla="*/ 0 h 44"/>
                  <a:gd name="T34" fmla="*/ 28 w 40"/>
                  <a:gd name="T35" fmla="*/ 2 h 44"/>
                  <a:gd name="T36" fmla="*/ 34 w 40"/>
                  <a:gd name="T37" fmla="*/ 6 h 44"/>
                  <a:gd name="T38" fmla="*/ 38 w 40"/>
                  <a:gd name="T39" fmla="*/ 12 h 44"/>
                  <a:gd name="T40" fmla="*/ 40 w 40"/>
                  <a:gd name="T41" fmla="*/ 22 h 44"/>
                  <a:gd name="T42" fmla="*/ 40 w 40"/>
                  <a:gd name="T43" fmla="*/ 22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4">
                    <a:moveTo>
                      <a:pt x="40" y="22"/>
                    </a:moveTo>
                    <a:lnTo>
                      <a:pt x="40" y="22"/>
                    </a:lnTo>
                    <a:lnTo>
                      <a:pt x="38" y="30"/>
                    </a:lnTo>
                    <a:lnTo>
                      <a:pt x="34" y="38"/>
                    </a:lnTo>
                    <a:lnTo>
                      <a:pt x="28" y="42"/>
                    </a:lnTo>
                    <a:lnTo>
                      <a:pt x="20" y="44"/>
                    </a:lnTo>
                    <a:lnTo>
                      <a:pt x="12" y="42"/>
                    </a:lnTo>
                    <a:lnTo>
                      <a:pt x="6" y="38"/>
                    </a:lnTo>
                    <a:lnTo>
                      <a:pt x="2" y="30"/>
                    </a:lnTo>
                    <a:lnTo>
                      <a:pt x="0" y="22"/>
                    </a:lnTo>
                    <a:lnTo>
                      <a:pt x="2" y="12"/>
                    </a:lnTo>
                    <a:lnTo>
                      <a:pt x="6" y="6"/>
                    </a:lnTo>
                    <a:lnTo>
                      <a:pt x="12" y="2"/>
                    </a:lnTo>
                    <a:lnTo>
                      <a:pt x="20" y="0"/>
                    </a:lnTo>
                    <a:lnTo>
                      <a:pt x="28" y="2"/>
                    </a:lnTo>
                    <a:lnTo>
                      <a:pt x="34" y="6"/>
                    </a:lnTo>
                    <a:lnTo>
                      <a:pt x="38" y="12"/>
                    </a:lnTo>
                    <a:lnTo>
                      <a:pt x="40" y="22"/>
                    </a:lnTo>
                    <a:close/>
                  </a:path>
                </a:pathLst>
              </a:custGeom>
              <a:solidFill>
                <a:srgbClr val="BEE5E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sp>
        <p:nvSpPr>
          <p:cNvPr id="38" name="Freeform 39"/>
          <p:cNvSpPr>
            <a:spLocks/>
          </p:cNvSpPr>
          <p:nvPr/>
        </p:nvSpPr>
        <p:spPr bwMode="auto">
          <a:xfrm>
            <a:off x="11305064" y="3348803"/>
            <a:ext cx="266700" cy="47625"/>
          </a:xfrm>
          <a:custGeom>
            <a:avLst/>
            <a:gdLst>
              <a:gd name="T0" fmla="*/ 0 w 168"/>
              <a:gd name="T1" fmla="*/ 0 h 30"/>
              <a:gd name="T2" fmla="*/ 168 w 168"/>
              <a:gd name="T3" fmla="*/ 30 h 30"/>
              <a:gd name="T4" fmla="*/ 0 60000 65536"/>
              <a:gd name="T5" fmla="*/ 0 60000 65536"/>
            </a:gdLst>
            <a:ahLst/>
            <a:cxnLst>
              <a:cxn ang="T4">
                <a:pos x="T0" y="T1"/>
              </a:cxn>
              <a:cxn ang="T5">
                <a:pos x="T2" y="T3"/>
              </a:cxn>
            </a:cxnLst>
            <a:rect l="0" t="0" r="r" b="b"/>
            <a:pathLst>
              <a:path w="168" h="30">
                <a:moveTo>
                  <a:pt x="0" y="0"/>
                </a:moveTo>
                <a:cubicBezTo>
                  <a:pt x="28" y="5"/>
                  <a:pt x="133" y="24"/>
                  <a:pt x="168" y="30"/>
                </a:cubicBezTo>
              </a:path>
            </a:pathLst>
          </a:custGeom>
          <a:noFill/>
          <a:ln w="38100" cap="rnd" cmpd="sng">
            <a:solidFill>
              <a:schemeClr val="bg2"/>
            </a:solidFill>
            <a:prstDash val="sysDot"/>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CH"/>
          </a:p>
        </p:txBody>
      </p:sp>
      <p:grpSp>
        <p:nvGrpSpPr>
          <p:cNvPr id="70" name="Gruppieren 69"/>
          <p:cNvGrpSpPr/>
          <p:nvPr/>
        </p:nvGrpSpPr>
        <p:grpSpPr>
          <a:xfrm>
            <a:off x="1747520" y="2434160"/>
            <a:ext cx="6858000" cy="2235212"/>
            <a:chOff x="1747520" y="2434160"/>
            <a:chExt cx="6858000" cy="2235212"/>
          </a:xfrm>
        </p:grpSpPr>
        <p:sp>
          <p:nvSpPr>
            <p:cNvPr id="45" name="AutoShape 46"/>
            <p:cNvSpPr>
              <a:spLocks/>
            </p:cNvSpPr>
            <p:nvPr/>
          </p:nvSpPr>
          <p:spPr bwMode="auto">
            <a:xfrm flipH="1">
              <a:off x="3879767" y="3918001"/>
              <a:ext cx="2368632" cy="388938"/>
            </a:xfrm>
            <a:prstGeom prst="borderCallout1">
              <a:avLst>
                <a:gd name="adj1" fmla="val 29389"/>
                <a:gd name="adj2" fmla="val 103898"/>
                <a:gd name="adj3" fmla="val -120979"/>
                <a:gd name="adj4" fmla="val 134704"/>
              </a:avLst>
            </a:prstGeom>
            <a:solidFill>
              <a:schemeClr val="bg1"/>
            </a:solidFill>
            <a:ln w="28575">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b="0" dirty="0" smtClean="0"/>
                <a:t>Schaumbitumen</a:t>
              </a:r>
              <a:endParaRPr lang="de-CH" b="0" dirty="0"/>
            </a:p>
          </p:txBody>
        </p:sp>
        <p:sp>
          <p:nvSpPr>
            <p:cNvPr id="50" name="Freihandform 49"/>
            <p:cNvSpPr/>
            <p:nvPr/>
          </p:nvSpPr>
          <p:spPr bwMode="auto">
            <a:xfrm>
              <a:off x="1747520" y="2434160"/>
              <a:ext cx="6858000" cy="2235212"/>
            </a:xfrm>
            <a:custGeom>
              <a:avLst/>
              <a:gdLst>
                <a:gd name="connsiteX0" fmla="*/ 0 w 6736080"/>
                <a:gd name="connsiteY0" fmla="*/ 548640 h 1818640"/>
                <a:gd name="connsiteX1" fmla="*/ 406400 w 6736080"/>
                <a:gd name="connsiteY1" fmla="*/ 558800 h 1818640"/>
                <a:gd name="connsiteX2" fmla="*/ 772160 w 6736080"/>
                <a:gd name="connsiteY2" fmla="*/ 1818640 h 1818640"/>
                <a:gd name="connsiteX3" fmla="*/ 2529840 w 6736080"/>
                <a:gd name="connsiteY3" fmla="*/ 497840 h 1818640"/>
                <a:gd name="connsiteX4" fmla="*/ 4287520 w 6736080"/>
                <a:gd name="connsiteY4" fmla="*/ 101600 h 1818640"/>
                <a:gd name="connsiteX5" fmla="*/ 5801360 w 6736080"/>
                <a:gd name="connsiteY5" fmla="*/ 0 h 1818640"/>
                <a:gd name="connsiteX6" fmla="*/ 6736080 w 6736080"/>
                <a:gd name="connsiteY6" fmla="*/ 10160 h 1818640"/>
                <a:gd name="connsiteX0" fmla="*/ 0 w 6736080"/>
                <a:gd name="connsiteY0" fmla="*/ 548640 h 1818640"/>
                <a:gd name="connsiteX1" fmla="*/ 406400 w 6736080"/>
                <a:gd name="connsiteY1" fmla="*/ 558800 h 1818640"/>
                <a:gd name="connsiteX2" fmla="*/ 772160 w 6736080"/>
                <a:gd name="connsiteY2" fmla="*/ 1818640 h 1818640"/>
                <a:gd name="connsiteX3" fmla="*/ 2529840 w 6736080"/>
                <a:gd name="connsiteY3" fmla="*/ 497840 h 1818640"/>
                <a:gd name="connsiteX4" fmla="*/ 4287520 w 6736080"/>
                <a:gd name="connsiteY4" fmla="*/ 101600 h 1818640"/>
                <a:gd name="connsiteX5" fmla="*/ 5801360 w 6736080"/>
                <a:gd name="connsiteY5" fmla="*/ 0 h 1818640"/>
                <a:gd name="connsiteX6" fmla="*/ 6736080 w 6736080"/>
                <a:gd name="connsiteY6" fmla="*/ 10160 h 1818640"/>
                <a:gd name="connsiteX0" fmla="*/ 0 w 6736080"/>
                <a:gd name="connsiteY0" fmla="*/ 548640 h 1818712"/>
                <a:gd name="connsiteX1" fmla="*/ 406400 w 6736080"/>
                <a:gd name="connsiteY1" fmla="*/ 558800 h 1818712"/>
                <a:gd name="connsiteX2" fmla="*/ 772160 w 6736080"/>
                <a:gd name="connsiteY2" fmla="*/ 1818640 h 1818712"/>
                <a:gd name="connsiteX3" fmla="*/ 2529840 w 6736080"/>
                <a:gd name="connsiteY3" fmla="*/ 497840 h 1818712"/>
                <a:gd name="connsiteX4" fmla="*/ 4287520 w 6736080"/>
                <a:gd name="connsiteY4" fmla="*/ 101600 h 1818712"/>
                <a:gd name="connsiteX5" fmla="*/ 5801360 w 6736080"/>
                <a:gd name="connsiteY5" fmla="*/ 0 h 1818712"/>
                <a:gd name="connsiteX6" fmla="*/ 6736080 w 6736080"/>
                <a:gd name="connsiteY6" fmla="*/ 10160 h 1818712"/>
                <a:gd name="connsiteX0" fmla="*/ 0 w 6736080"/>
                <a:gd name="connsiteY0" fmla="*/ 538480 h 1808552"/>
                <a:gd name="connsiteX1" fmla="*/ 406400 w 6736080"/>
                <a:gd name="connsiteY1" fmla="*/ 548640 h 1808552"/>
                <a:gd name="connsiteX2" fmla="*/ 772160 w 6736080"/>
                <a:gd name="connsiteY2" fmla="*/ 1808480 h 1808552"/>
                <a:gd name="connsiteX3" fmla="*/ 2529840 w 6736080"/>
                <a:gd name="connsiteY3" fmla="*/ 487680 h 1808552"/>
                <a:gd name="connsiteX4" fmla="*/ 4287520 w 6736080"/>
                <a:gd name="connsiteY4" fmla="*/ 91440 h 1808552"/>
                <a:gd name="connsiteX5" fmla="*/ 6736080 w 6736080"/>
                <a:gd name="connsiteY5" fmla="*/ 0 h 1808552"/>
                <a:gd name="connsiteX0" fmla="*/ 0 w 6736080"/>
                <a:gd name="connsiteY0" fmla="*/ 538480 h 1808552"/>
                <a:gd name="connsiteX1" fmla="*/ 406400 w 6736080"/>
                <a:gd name="connsiteY1" fmla="*/ 548640 h 1808552"/>
                <a:gd name="connsiteX2" fmla="*/ 772160 w 6736080"/>
                <a:gd name="connsiteY2" fmla="*/ 1808480 h 1808552"/>
                <a:gd name="connsiteX3" fmla="*/ 2529840 w 6736080"/>
                <a:gd name="connsiteY3" fmla="*/ 487680 h 1808552"/>
                <a:gd name="connsiteX4" fmla="*/ 6736080 w 6736080"/>
                <a:gd name="connsiteY4" fmla="*/ 0 h 1808552"/>
                <a:gd name="connsiteX0" fmla="*/ 0 w 6736080"/>
                <a:gd name="connsiteY0" fmla="*/ 538480 h 1809872"/>
                <a:gd name="connsiteX1" fmla="*/ 406400 w 6736080"/>
                <a:gd name="connsiteY1" fmla="*/ 548640 h 1809872"/>
                <a:gd name="connsiteX2" fmla="*/ 772160 w 6736080"/>
                <a:gd name="connsiteY2" fmla="*/ 1808480 h 1809872"/>
                <a:gd name="connsiteX3" fmla="*/ 2204720 w 6736080"/>
                <a:gd name="connsiteY3" fmla="*/ 274320 h 1809872"/>
                <a:gd name="connsiteX4" fmla="*/ 6736080 w 6736080"/>
                <a:gd name="connsiteY4" fmla="*/ 0 h 1809872"/>
                <a:gd name="connsiteX0" fmla="*/ 0 w 6766560"/>
                <a:gd name="connsiteY0" fmla="*/ 650240 h 1921632"/>
                <a:gd name="connsiteX1" fmla="*/ 406400 w 6766560"/>
                <a:gd name="connsiteY1" fmla="*/ 660400 h 1921632"/>
                <a:gd name="connsiteX2" fmla="*/ 772160 w 6766560"/>
                <a:gd name="connsiteY2" fmla="*/ 1920240 h 1921632"/>
                <a:gd name="connsiteX3" fmla="*/ 2204720 w 6766560"/>
                <a:gd name="connsiteY3" fmla="*/ 386080 h 1921632"/>
                <a:gd name="connsiteX4" fmla="*/ 6766560 w 6766560"/>
                <a:gd name="connsiteY4" fmla="*/ 0 h 1921632"/>
                <a:gd name="connsiteX0" fmla="*/ 0 w 6766560"/>
                <a:gd name="connsiteY0" fmla="*/ 650240 h 1921632"/>
                <a:gd name="connsiteX1" fmla="*/ 406400 w 6766560"/>
                <a:gd name="connsiteY1" fmla="*/ 660400 h 1921632"/>
                <a:gd name="connsiteX2" fmla="*/ 772160 w 6766560"/>
                <a:gd name="connsiteY2" fmla="*/ 1920240 h 1921632"/>
                <a:gd name="connsiteX3" fmla="*/ 2204720 w 6766560"/>
                <a:gd name="connsiteY3" fmla="*/ 386080 h 1921632"/>
                <a:gd name="connsiteX4" fmla="*/ 6766560 w 6766560"/>
                <a:gd name="connsiteY4" fmla="*/ 0 h 1921632"/>
                <a:gd name="connsiteX0" fmla="*/ 0 w 6766560"/>
                <a:gd name="connsiteY0" fmla="*/ 692693 h 1964085"/>
                <a:gd name="connsiteX1" fmla="*/ 406400 w 6766560"/>
                <a:gd name="connsiteY1" fmla="*/ 702853 h 1964085"/>
                <a:gd name="connsiteX2" fmla="*/ 772160 w 6766560"/>
                <a:gd name="connsiteY2" fmla="*/ 1962693 h 1964085"/>
                <a:gd name="connsiteX3" fmla="*/ 2204720 w 6766560"/>
                <a:gd name="connsiteY3" fmla="*/ 428533 h 1964085"/>
                <a:gd name="connsiteX4" fmla="*/ 6766560 w 6766560"/>
                <a:gd name="connsiteY4" fmla="*/ 42453 h 1964085"/>
                <a:gd name="connsiteX0" fmla="*/ 0 w 6766560"/>
                <a:gd name="connsiteY0" fmla="*/ 650240 h 1921632"/>
                <a:gd name="connsiteX1" fmla="*/ 406400 w 6766560"/>
                <a:gd name="connsiteY1" fmla="*/ 660400 h 1921632"/>
                <a:gd name="connsiteX2" fmla="*/ 772160 w 6766560"/>
                <a:gd name="connsiteY2" fmla="*/ 1920240 h 1921632"/>
                <a:gd name="connsiteX3" fmla="*/ 2204720 w 6766560"/>
                <a:gd name="connsiteY3" fmla="*/ 386080 h 1921632"/>
                <a:gd name="connsiteX4" fmla="*/ 6766560 w 6766560"/>
                <a:gd name="connsiteY4" fmla="*/ 0 h 1921632"/>
                <a:gd name="connsiteX0" fmla="*/ 0 w 6766560"/>
                <a:gd name="connsiteY0" fmla="*/ 650240 h 1920290"/>
                <a:gd name="connsiteX1" fmla="*/ 406400 w 6766560"/>
                <a:gd name="connsiteY1" fmla="*/ 660400 h 1920290"/>
                <a:gd name="connsiteX2" fmla="*/ 772160 w 6766560"/>
                <a:gd name="connsiteY2" fmla="*/ 1920240 h 1920290"/>
                <a:gd name="connsiteX3" fmla="*/ 3190240 w 6766560"/>
                <a:gd name="connsiteY3" fmla="*/ 609600 h 1920290"/>
                <a:gd name="connsiteX4" fmla="*/ 6766560 w 6766560"/>
                <a:gd name="connsiteY4" fmla="*/ 0 h 1920290"/>
                <a:gd name="connsiteX0" fmla="*/ 0 w 6766560"/>
                <a:gd name="connsiteY0" fmla="*/ 672142 h 1942192"/>
                <a:gd name="connsiteX1" fmla="*/ 406400 w 6766560"/>
                <a:gd name="connsiteY1" fmla="*/ 682302 h 1942192"/>
                <a:gd name="connsiteX2" fmla="*/ 772160 w 6766560"/>
                <a:gd name="connsiteY2" fmla="*/ 1942142 h 1942192"/>
                <a:gd name="connsiteX3" fmla="*/ 3190240 w 6766560"/>
                <a:gd name="connsiteY3" fmla="*/ 631502 h 1942192"/>
                <a:gd name="connsiteX4" fmla="*/ 6766560 w 6766560"/>
                <a:gd name="connsiteY4" fmla="*/ 21902 h 1942192"/>
                <a:gd name="connsiteX0" fmla="*/ 0 w 6766560"/>
                <a:gd name="connsiteY0" fmla="*/ 650240 h 1920627"/>
                <a:gd name="connsiteX1" fmla="*/ 406400 w 6766560"/>
                <a:gd name="connsiteY1" fmla="*/ 660400 h 1920627"/>
                <a:gd name="connsiteX2" fmla="*/ 772160 w 6766560"/>
                <a:gd name="connsiteY2" fmla="*/ 1920240 h 1920627"/>
                <a:gd name="connsiteX3" fmla="*/ 1676400 w 6766560"/>
                <a:gd name="connsiteY3" fmla="*/ 518160 h 1920627"/>
                <a:gd name="connsiteX4" fmla="*/ 3190240 w 6766560"/>
                <a:gd name="connsiteY4" fmla="*/ 609600 h 1920627"/>
                <a:gd name="connsiteX5" fmla="*/ 6766560 w 6766560"/>
                <a:gd name="connsiteY5" fmla="*/ 0 h 1920627"/>
                <a:gd name="connsiteX0" fmla="*/ 0 w 6766560"/>
                <a:gd name="connsiteY0" fmla="*/ 650240 h 1920627"/>
                <a:gd name="connsiteX1" fmla="*/ 406400 w 6766560"/>
                <a:gd name="connsiteY1" fmla="*/ 660400 h 1920627"/>
                <a:gd name="connsiteX2" fmla="*/ 772160 w 6766560"/>
                <a:gd name="connsiteY2" fmla="*/ 1920240 h 1920627"/>
                <a:gd name="connsiteX3" fmla="*/ 1676400 w 6766560"/>
                <a:gd name="connsiteY3" fmla="*/ 518160 h 1920627"/>
                <a:gd name="connsiteX4" fmla="*/ 6766560 w 6766560"/>
                <a:gd name="connsiteY4" fmla="*/ 0 h 1920627"/>
                <a:gd name="connsiteX0" fmla="*/ 0 w 6766560"/>
                <a:gd name="connsiteY0" fmla="*/ 650240 h 1930783"/>
                <a:gd name="connsiteX1" fmla="*/ 406400 w 6766560"/>
                <a:gd name="connsiteY1" fmla="*/ 660400 h 1930783"/>
                <a:gd name="connsiteX2" fmla="*/ 701040 w 6766560"/>
                <a:gd name="connsiteY2" fmla="*/ 1930400 h 1930783"/>
                <a:gd name="connsiteX3" fmla="*/ 1676400 w 6766560"/>
                <a:gd name="connsiteY3" fmla="*/ 518160 h 1930783"/>
                <a:gd name="connsiteX4" fmla="*/ 6766560 w 6766560"/>
                <a:gd name="connsiteY4" fmla="*/ 0 h 1930783"/>
                <a:gd name="connsiteX0" fmla="*/ 0 w 6766560"/>
                <a:gd name="connsiteY0" fmla="*/ 650240 h 1900314"/>
                <a:gd name="connsiteX1" fmla="*/ 406400 w 6766560"/>
                <a:gd name="connsiteY1" fmla="*/ 660400 h 1900314"/>
                <a:gd name="connsiteX2" fmla="*/ 751840 w 6766560"/>
                <a:gd name="connsiteY2" fmla="*/ 1899920 h 1900314"/>
                <a:gd name="connsiteX3" fmla="*/ 1676400 w 6766560"/>
                <a:gd name="connsiteY3" fmla="*/ 518160 h 1900314"/>
                <a:gd name="connsiteX4" fmla="*/ 6766560 w 6766560"/>
                <a:gd name="connsiteY4" fmla="*/ 0 h 1900314"/>
                <a:gd name="connsiteX0" fmla="*/ 0 w 6766560"/>
                <a:gd name="connsiteY0" fmla="*/ 650240 h 1899952"/>
                <a:gd name="connsiteX1" fmla="*/ 406400 w 6766560"/>
                <a:gd name="connsiteY1" fmla="*/ 660400 h 1899952"/>
                <a:gd name="connsiteX2" fmla="*/ 751840 w 6766560"/>
                <a:gd name="connsiteY2" fmla="*/ 1899920 h 1899952"/>
                <a:gd name="connsiteX3" fmla="*/ 1676400 w 6766560"/>
                <a:gd name="connsiteY3" fmla="*/ 518160 h 1899952"/>
                <a:gd name="connsiteX4" fmla="*/ 6766560 w 6766560"/>
                <a:gd name="connsiteY4" fmla="*/ 0 h 1899952"/>
                <a:gd name="connsiteX0" fmla="*/ 0 w 6766560"/>
                <a:gd name="connsiteY0" fmla="*/ 652030 h 1901742"/>
                <a:gd name="connsiteX1" fmla="*/ 406400 w 6766560"/>
                <a:gd name="connsiteY1" fmla="*/ 662190 h 1901742"/>
                <a:gd name="connsiteX2" fmla="*/ 751840 w 6766560"/>
                <a:gd name="connsiteY2" fmla="*/ 1901710 h 1901742"/>
                <a:gd name="connsiteX3" fmla="*/ 1676400 w 6766560"/>
                <a:gd name="connsiteY3" fmla="*/ 519950 h 1901742"/>
                <a:gd name="connsiteX4" fmla="*/ 6766560 w 6766560"/>
                <a:gd name="connsiteY4" fmla="*/ 1790 h 1901742"/>
                <a:gd name="connsiteX0" fmla="*/ 0 w 6766560"/>
                <a:gd name="connsiteY0" fmla="*/ 652030 h 1901742"/>
                <a:gd name="connsiteX1" fmla="*/ 406400 w 6766560"/>
                <a:gd name="connsiteY1" fmla="*/ 662190 h 1901742"/>
                <a:gd name="connsiteX2" fmla="*/ 701040 w 6766560"/>
                <a:gd name="connsiteY2" fmla="*/ 1901710 h 1901742"/>
                <a:gd name="connsiteX3" fmla="*/ 1676400 w 6766560"/>
                <a:gd name="connsiteY3" fmla="*/ 519950 h 1901742"/>
                <a:gd name="connsiteX4" fmla="*/ 6766560 w 6766560"/>
                <a:gd name="connsiteY4" fmla="*/ 1790 h 1901742"/>
                <a:gd name="connsiteX0" fmla="*/ 0 w 6766560"/>
                <a:gd name="connsiteY0" fmla="*/ 652030 h 1901722"/>
                <a:gd name="connsiteX1" fmla="*/ 406400 w 6766560"/>
                <a:gd name="connsiteY1" fmla="*/ 662190 h 1901722"/>
                <a:gd name="connsiteX2" fmla="*/ 701040 w 6766560"/>
                <a:gd name="connsiteY2" fmla="*/ 1901710 h 1901722"/>
                <a:gd name="connsiteX3" fmla="*/ 1676400 w 6766560"/>
                <a:gd name="connsiteY3" fmla="*/ 519950 h 1901722"/>
                <a:gd name="connsiteX4" fmla="*/ 6766560 w 6766560"/>
                <a:gd name="connsiteY4" fmla="*/ 1790 h 1901722"/>
                <a:gd name="connsiteX0" fmla="*/ 0 w 6837680"/>
                <a:gd name="connsiteY0" fmla="*/ 925407 h 2175099"/>
                <a:gd name="connsiteX1" fmla="*/ 406400 w 6837680"/>
                <a:gd name="connsiteY1" fmla="*/ 935567 h 2175099"/>
                <a:gd name="connsiteX2" fmla="*/ 701040 w 6837680"/>
                <a:gd name="connsiteY2" fmla="*/ 2175087 h 2175099"/>
                <a:gd name="connsiteX3" fmla="*/ 1676400 w 6837680"/>
                <a:gd name="connsiteY3" fmla="*/ 793327 h 2175099"/>
                <a:gd name="connsiteX4" fmla="*/ 6837680 w 6837680"/>
                <a:gd name="connsiteY4" fmla="*/ 847 h 2175099"/>
                <a:gd name="connsiteX0" fmla="*/ 0 w 6858000"/>
                <a:gd name="connsiteY0" fmla="*/ 986278 h 2235970"/>
                <a:gd name="connsiteX1" fmla="*/ 406400 w 6858000"/>
                <a:gd name="connsiteY1" fmla="*/ 996438 h 2235970"/>
                <a:gd name="connsiteX2" fmla="*/ 701040 w 6858000"/>
                <a:gd name="connsiteY2" fmla="*/ 2235958 h 2235970"/>
                <a:gd name="connsiteX3" fmla="*/ 1676400 w 6858000"/>
                <a:gd name="connsiteY3" fmla="*/ 854198 h 2235970"/>
                <a:gd name="connsiteX4" fmla="*/ 6858000 w 6858000"/>
                <a:gd name="connsiteY4" fmla="*/ 758 h 2235970"/>
                <a:gd name="connsiteX0" fmla="*/ 0 w 6858000"/>
                <a:gd name="connsiteY0" fmla="*/ 1005809 h 2255501"/>
                <a:gd name="connsiteX1" fmla="*/ 406400 w 6858000"/>
                <a:gd name="connsiteY1" fmla="*/ 1015969 h 2255501"/>
                <a:gd name="connsiteX2" fmla="*/ 701040 w 6858000"/>
                <a:gd name="connsiteY2" fmla="*/ 2255489 h 2255501"/>
                <a:gd name="connsiteX3" fmla="*/ 1676400 w 6858000"/>
                <a:gd name="connsiteY3" fmla="*/ 873729 h 2255501"/>
                <a:gd name="connsiteX4" fmla="*/ 6858000 w 6858000"/>
                <a:gd name="connsiteY4" fmla="*/ 20289 h 2255501"/>
                <a:gd name="connsiteX0" fmla="*/ 0 w 6858000"/>
                <a:gd name="connsiteY0" fmla="*/ 985783 h 2235475"/>
                <a:gd name="connsiteX1" fmla="*/ 406400 w 6858000"/>
                <a:gd name="connsiteY1" fmla="*/ 995943 h 2235475"/>
                <a:gd name="connsiteX2" fmla="*/ 701040 w 6858000"/>
                <a:gd name="connsiteY2" fmla="*/ 2235463 h 2235475"/>
                <a:gd name="connsiteX3" fmla="*/ 1676400 w 6858000"/>
                <a:gd name="connsiteY3" fmla="*/ 853703 h 2235475"/>
                <a:gd name="connsiteX4" fmla="*/ 6858000 w 6858000"/>
                <a:gd name="connsiteY4" fmla="*/ 263 h 2235475"/>
                <a:gd name="connsiteX0" fmla="*/ 0 w 6858000"/>
                <a:gd name="connsiteY0" fmla="*/ 985520 h 2235212"/>
                <a:gd name="connsiteX1" fmla="*/ 406400 w 6858000"/>
                <a:gd name="connsiteY1" fmla="*/ 995680 h 2235212"/>
                <a:gd name="connsiteX2" fmla="*/ 701040 w 6858000"/>
                <a:gd name="connsiteY2" fmla="*/ 2235200 h 2235212"/>
                <a:gd name="connsiteX3" fmla="*/ 1676400 w 6858000"/>
                <a:gd name="connsiteY3" fmla="*/ 853440 h 2235212"/>
                <a:gd name="connsiteX4" fmla="*/ 6858000 w 6858000"/>
                <a:gd name="connsiteY4" fmla="*/ 0 h 2235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2235212">
                  <a:moveTo>
                    <a:pt x="0" y="985520"/>
                  </a:moveTo>
                  <a:lnTo>
                    <a:pt x="406400" y="995680"/>
                  </a:lnTo>
                  <a:cubicBezTo>
                    <a:pt x="535093" y="1207347"/>
                    <a:pt x="356069" y="2228700"/>
                    <a:pt x="701040" y="2235200"/>
                  </a:cubicBezTo>
                  <a:cubicBezTo>
                    <a:pt x="922931" y="2239381"/>
                    <a:pt x="677333" y="1173480"/>
                    <a:pt x="1676400" y="853440"/>
                  </a:cubicBezTo>
                  <a:cubicBezTo>
                    <a:pt x="2675467" y="533400"/>
                    <a:pt x="3613150" y="77470"/>
                    <a:pt x="6858000" y="0"/>
                  </a:cubicBezTo>
                </a:path>
              </a:pathLst>
            </a:custGeom>
            <a:noFill/>
            <a:ln w="127000" cmpd="sng">
              <a:solidFill>
                <a:srgbClr val="33CC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9" name="Gruppieren 68"/>
          <p:cNvGrpSpPr/>
          <p:nvPr/>
        </p:nvGrpSpPr>
        <p:grpSpPr>
          <a:xfrm>
            <a:off x="1767840" y="1885061"/>
            <a:ext cx="6807200" cy="1545906"/>
            <a:chOff x="1767840" y="1885061"/>
            <a:chExt cx="6807200" cy="1545906"/>
          </a:xfrm>
        </p:grpSpPr>
        <p:sp>
          <p:nvSpPr>
            <p:cNvPr id="42" name="AutoShape 43"/>
            <p:cNvSpPr>
              <a:spLocks/>
            </p:cNvSpPr>
            <p:nvPr/>
          </p:nvSpPr>
          <p:spPr bwMode="auto">
            <a:xfrm>
              <a:off x="4948764" y="1885061"/>
              <a:ext cx="2311400" cy="376238"/>
            </a:xfrm>
            <a:prstGeom prst="borderCallout1">
              <a:avLst>
                <a:gd name="adj1" fmla="val 30380"/>
                <a:gd name="adj2" fmla="val -3296"/>
                <a:gd name="adj3" fmla="val 237130"/>
                <a:gd name="adj4" fmla="val -35782"/>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b="0" dirty="0" smtClean="0"/>
                <a:t>Standard Bitumen</a:t>
              </a:r>
              <a:endParaRPr lang="de-CH" b="0" dirty="0"/>
            </a:p>
          </p:txBody>
        </p:sp>
        <p:sp>
          <p:nvSpPr>
            <p:cNvPr id="51" name="Freihandform 50"/>
            <p:cNvSpPr/>
            <p:nvPr/>
          </p:nvSpPr>
          <p:spPr bwMode="auto">
            <a:xfrm>
              <a:off x="1767840" y="2421930"/>
              <a:ext cx="6807200" cy="1009037"/>
            </a:xfrm>
            <a:custGeom>
              <a:avLst/>
              <a:gdLst>
                <a:gd name="connsiteX0" fmla="*/ 0 w 6736080"/>
                <a:gd name="connsiteY0" fmla="*/ 548640 h 1818640"/>
                <a:gd name="connsiteX1" fmla="*/ 406400 w 6736080"/>
                <a:gd name="connsiteY1" fmla="*/ 558800 h 1818640"/>
                <a:gd name="connsiteX2" fmla="*/ 772160 w 6736080"/>
                <a:gd name="connsiteY2" fmla="*/ 1818640 h 1818640"/>
                <a:gd name="connsiteX3" fmla="*/ 2529840 w 6736080"/>
                <a:gd name="connsiteY3" fmla="*/ 497840 h 1818640"/>
                <a:gd name="connsiteX4" fmla="*/ 4287520 w 6736080"/>
                <a:gd name="connsiteY4" fmla="*/ 101600 h 1818640"/>
                <a:gd name="connsiteX5" fmla="*/ 5801360 w 6736080"/>
                <a:gd name="connsiteY5" fmla="*/ 0 h 1818640"/>
                <a:gd name="connsiteX6" fmla="*/ 6736080 w 6736080"/>
                <a:gd name="connsiteY6" fmla="*/ 10160 h 1818640"/>
                <a:gd name="connsiteX0" fmla="*/ 0 w 6705600"/>
                <a:gd name="connsiteY0" fmla="*/ 721360 h 1818640"/>
                <a:gd name="connsiteX1" fmla="*/ 375920 w 6705600"/>
                <a:gd name="connsiteY1" fmla="*/ 55880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1818640"/>
                <a:gd name="connsiteX1" fmla="*/ 345440 w 6705600"/>
                <a:gd name="connsiteY1" fmla="*/ 75184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1818640"/>
                <a:gd name="connsiteX1" fmla="*/ 375920 w 6705600"/>
                <a:gd name="connsiteY1" fmla="*/ 72136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721360"/>
                <a:gd name="connsiteX1" fmla="*/ 375920 w 6705600"/>
                <a:gd name="connsiteY1" fmla="*/ 721360 h 721360"/>
                <a:gd name="connsiteX2" fmla="*/ 2499360 w 6705600"/>
                <a:gd name="connsiteY2" fmla="*/ 4978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5770880 w 6705600"/>
                <a:gd name="connsiteY3" fmla="*/ 0 h 721360"/>
                <a:gd name="connsiteX4" fmla="*/ 6705600 w 6705600"/>
                <a:gd name="connsiteY4"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5770880 w 6705600"/>
                <a:gd name="connsiteY3" fmla="*/ 0 h 721360"/>
                <a:gd name="connsiteX4" fmla="*/ 6705600 w 6705600"/>
                <a:gd name="connsiteY4" fmla="*/ 10160 h 721360"/>
                <a:gd name="connsiteX0" fmla="*/ 0 w 6705600"/>
                <a:gd name="connsiteY0" fmla="*/ 711200 h 711200"/>
                <a:gd name="connsiteX1" fmla="*/ 375920 w 6705600"/>
                <a:gd name="connsiteY1" fmla="*/ 711200 h 711200"/>
                <a:gd name="connsiteX2" fmla="*/ 1239520 w 6705600"/>
                <a:gd name="connsiteY2" fmla="*/ 182880 h 711200"/>
                <a:gd name="connsiteX3" fmla="*/ 6705600 w 6705600"/>
                <a:gd name="connsiteY3" fmla="*/ 0 h 711200"/>
                <a:gd name="connsiteX0" fmla="*/ 0 w 6705600"/>
                <a:gd name="connsiteY0" fmla="*/ 720936 h 720936"/>
                <a:gd name="connsiteX1" fmla="*/ 375920 w 6705600"/>
                <a:gd name="connsiteY1" fmla="*/ 720936 h 720936"/>
                <a:gd name="connsiteX2" fmla="*/ 1239520 w 6705600"/>
                <a:gd name="connsiteY2" fmla="*/ 192616 h 720936"/>
                <a:gd name="connsiteX3" fmla="*/ 6705600 w 6705600"/>
                <a:gd name="connsiteY3" fmla="*/ 9736 h 720936"/>
                <a:gd name="connsiteX0" fmla="*/ 0 w 6705600"/>
                <a:gd name="connsiteY0" fmla="*/ 711270 h 711270"/>
                <a:gd name="connsiteX1" fmla="*/ 375920 w 6705600"/>
                <a:gd name="connsiteY1" fmla="*/ 711270 h 711270"/>
                <a:gd name="connsiteX2" fmla="*/ 1239520 w 6705600"/>
                <a:gd name="connsiteY2" fmla="*/ 182950 h 711270"/>
                <a:gd name="connsiteX3" fmla="*/ 6705600 w 6705600"/>
                <a:gd name="connsiteY3" fmla="*/ 70 h 711270"/>
                <a:gd name="connsiteX0" fmla="*/ 0 w 6736080"/>
                <a:gd name="connsiteY0" fmla="*/ 853462 h 853462"/>
                <a:gd name="connsiteX1" fmla="*/ 375920 w 6736080"/>
                <a:gd name="connsiteY1" fmla="*/ 853462 h 853462"/>
                <a:gd name="connsiteX2" fmla="*/ 1239520 w 6736080"/>
                <a:gd name="connsiteY2" fmla="*/ 325142 h 853462"/>
                <a:gd name="connsiteX3" fmla="*/ 6736080 w 6736080"/>
                <a:gd name="connsiteY3" fmla="*/ 22 h 853462"/>
                <a:gd name="connsiteX0" fmla="*/ 0 w 6736080"/>
                <a:gd name="connsiteY0" fmla="*/ 856533 h 856533"/>
                <a:gd name="connsiteX1" fmla="*/ 375920 w 6736080"/>
                <a:gd name="connsiteY1" fmla="*/ 856533 h 856533"/>
                <a:gd name="connsiteX2" fmla="*/ 1239520 w 6736080"/>
                <a:gd name="connsiteY2" fmla="*/ 328213 h 856533"/>
                <a:gd name="connsiteX3" fmla="*/ 6736080 w 6736080"/>
                <a:gd name="connsiteY3" fmla="*/ 3093 h 856533"/>
                <a:gd name="connsiteX0" fmla="*/ 0 w 6817360"/>
                <a:gd name="connsiteY0" fmla="*/ 886696 h 886696"/>
                <a:gd name="connsiteX1" fmla="*/ 375920 w 6817360"/>
                <a:gd name="connsiteY1" fmla="*/ 886696 h 886696"/>
                <a:gd name="connsiteX2" fmla="*/ 1239520 w 6817360"/>
                <a:gd name="connsiteY2" fmla="*/ 358376 h 886696"/>
                <a:gd name="connsiteX3" fmla="*/ 6817360 w 6817360"/>
                <a:gd name="connsiteY3" fmla="*/ 2776 h 886696"/>
                <a:gd name="connsiteX0" fmla="*/ 0 w 6817360"/>
                <a:gd name="connsiteY0" fmla="*/ 995587 h 995587"/>
                <a:gd name="connsiteX1" fmla="*/ 375920 w 6817360"/>
                <a:gd name="connsiteY1" fmla="*/ 995587 h 995587"/>
                <a:gd name="connsiteX2" fmla="*/ 1239520 w 6817360"/>
                <a:gd name="connsiteY2" fmla="*/ 467267 h 995587"/>
                <a:gd name="connsiteX3" fmla="*/ 5486400 w 6817360"/>
                <a:gd name="connsiteY3" fmla="*/ 13179 h 995587"/>
                <a:gd name="connsiteX4" fmla="*/ 6817360 w 6817360"/>
                <a:gd name="connsiteY4" fmla="*/ 111667 h 995587"/>
                <a:gd name="connsiteX0" fmla="*/ 0 w 6817360"/>
                <a:gd name="connsiteY0" fmla="*/ 995587 h 995587"/>
                <a:gd name="connsiteX1" fmla="*/ 375920 w 6817360"/>
                <a:gd name="connsiteY1" fmla="*/ 995587 h 995587"/>
                <a:gd name="connsiteX2" fmla="*/ 1239520 w 6817360"/>
                <a:gd name="connsiteY2" fmla="*/ 467267 h 995587"/>
                <a:gd name="connsiteX3" fmla="*/ 5486400 w 6817360"/>
                <a:gd name="connsiteY3" fmla="*/ 13179 h 995587"/>
                <a:gd name="connsiteX4" fmla="*/ 6817360 w 6817360"/>
                <a:gd name="connsiteY4" fmla="*/ 111667 h 995587"/>
                <a:gd name="connsiteX0" fmla="*/ 0 w 6817360"/>
                <a:gd name="connsiteY0" fmla="*/ 1020655 h 1020655"/>
                <a:gd name="connsiteX1" fmla="*/ 375920 w 6817360"/>
                <a:gd name="connsiteY1" fmla="*/ 1020655 h 1020655"/>
                <a:gd name="connsiteX2" fmla="*/ 1239520 w 6817360"/>
                <a:gd name="connsiteY2" fmla="*/ 492335 h 1020655"/>
                <a:gd name="connsiteX3" fmla="*/ 5486400 w 6817360"/>
                <a:gd name="connsiteY3" fmla="*/ 38247 h 1020655"/>
                <a:gd name="connsiteX4" fmla="*/ 6817360 w 6817360"/>
                <a:gd name="connsiteY4" fmla="*/ 4655 h 1020655"/>
                <a:gd name="connsiteX0" fmla="*/ 0 w 6817360"/>
                <a:gd name="connsiteY0" fmla="*/ 1020655 h 1020655"/>
                <a:gd name="connsiteX1" fmla="*/ 375920 w 6817360"/>
                <a:gd name="connsiteY1" fmla="*/ 1020655 h 1020655"/>
                <a:gd name="connsiteX2" fmla="*/ 1239520 w 6817360"/>
                <a:gd name="connsiteY2" fmla="*/ 492335 h 1020655"/>
                <a:gd name="connsiteX3" fmla="*/ 5486400 w 6817360"/>
                <a:gd name="connsiteY3" fmla="*/ 38247 h 1020655"/>
                <a:gd name="connsiteX4" fmla="*/ 6817360 w 6817360"/>
                <a:gd name="connsiteY4" fmla="*/ 4655 h 1020655"/>
                <a:gd name="connsiteX0" fmla="*/ 0 w 6817360"/>
                <a:gd name="connsiteY0" fmla="*/ 1016000 h 1016000"/>
                <a:gd name="connsiteX1" fmla="*/ 375920 w 6817360"/>
                <a:gd name="connsiteY1" fmla="*/ 1016000 h 1016000"/>
                <a:gd name="connsiteX2" fmla="*/ 1239520 w 6817360"/>
                <a:gd name="connsiteY2" fmla="*/ 487680 h 1016000"/>
                <a:gd name="connsiteX3" fmla="*/ 5486400 w 6817360"/>
                <a:gd name="connsiteY3" fmla="*/ 33592 h 1016000"/>
                <a:gd name="connsiteX4" fmla="*/ 6817360 w 6817360"/>
                <a:gd name="connsiteY4" fmla="*/ 0 h 1016000"/>
                <a:gd name="connsiteX0" fmla="*/ 0 w 6817360"/>
                <a:gd name="connsiteY0" fmla="*/ 1005840 h 1005840"/>
                <a:gd name="connsiteX1" fmla="*/ 375920 w 6817360"/>
                <a:gd name="connsiteY1" fmla="*/ 1005840 h 1005840"/>
                <a:gd name="connsiteX2" fmla="*/ 1239520 w 6817360"/>
                <a:gd name="connsiteY2" fmla="*/ 477520 h 1005840"/>
                <a:gd name="connsiteX3" fmla="*/ 5486400 w 6817360"/>
                <a:gd name="connsiteY3" fmla="*/ 23432 h 1005840"/>
                <a:gd name="connsiteX4" fmla="*/ 6817360 w 6817360"/>
                <a:gd name="connsiteY4" fmla="*/ 0 h 1005840"/>
                <a:gd name="connsiteX0" fmla="*/ 0 w 6817360"/>
                <a:gd name="connsiteY0" fmla="*/ 1005840 h 1005840"/>
                <a:gd name="connsiteX1" fmla="*/ 375920 w 6817360"/>
                <a:gd name="connsiteY1" fmla="*/ 1005840 h 1005840"/>
                <a:gd name="connsiteX2" fmla="*/ 1239520 w 6817360"/>
                <a:gd name="connsiteY2" fmla="*/ 477520 h 1005840"/>
                <a:gd name="connsiteX3" fmla="*/ 5486400 w 6817360"/>
                <a:gd name="connsiteY3" fmla="*/ 23432 h 1005840"/>
                <a:gd name="connsiteX4" fmla="*/ 6705600 w 6817360"/>
                <a:gd name="connsiteY4" fmla="*/ 23432 h 1005840"/>
                <a:gd name="connsiteX5" fmla="*/ 6817360 w 6817360"/>
                <a:gd name="connsiteY5" fmla="*/ 0 h 1005840"/>
                <a:gd name="connsiteX0" fmla="*/ 0 w 6817360"/>
                <a:gd name="connsiteY0" fmla="*/ 1023631 h 1023631"/>
                <a:gd name="connsiteX1" fmla="*/ 375920 w 6817360"/>
                <a:gd name="connsiteY1" fmla="*/ 1023631 h 1023631"/>
                <a:gd name="connsiteX2" fmla="*/ 1239520 w 6817360"/>
                <a:gd name="connsiteY2" fmla="*/ 495311 h 1023631"/>
                <a:gd name="connsiteX3" fmla="*/ 5486400 w 6817360"/>
                <a:gd name="connsiteY3" fmla="*/ 41223 h 1023631"/>
                <a:gd name="connsiteX4" fmla="*/ 6817360 w 6817360"/>
                <a:gd name="connsiteY4" fmla="*/ 17791 h 1023631"/>
                <a:gd name="connsiteX0" fmla="*/ 0 w 6817360"/>
                <a:gd name="connsiteY0" fmla="*/ 1037385 h 1037385"/>
                <a:gd name="connsiteX1" fmla="*/ 375920 w 6817360"/>
                <a:gd name="connsiteY1" fmla="*/ 1037385 h 1037385"/>
                <a:gd name="connsiteX2" fmla="*/ 1239520 w 6817360"/>
                <a:gd name="connsiteY2" fmla="*/ 509065 h 1037385"/>
                <a:gd name="connsiteX3" fmla="*/ 5486400 w 6817360"/>
                <a:gd name="connsiteY3" fmla="*/ 54977 h 1037385"/>
                <a:gd name="connsiteX4" fmla="*/ 6817360 w 6817360"/>
                <a:gd name="connsiteY4" fmla="*/ 31545 h 1037385"/>
                <a:gd name="connsiteX0" fmla="*/ 0 w 6817360"/>
                <a:gd name="connsiteY0" fmla="*/ 1026706 h 1026706"/>
                <a:gd name="connsiteX1" fmla="*/ 375920 w 6817360"/>
                <a:gd name="connsiteY1" fmla="*/ 1026706 h 1026706"/>
                <a:gd name="connsiteX2" fmla="*/ 1239520 w 6817360"/>
                <a:gd name="connsiteY2" fmla="*/ 498386 h 1026706"/>
                <a:gd name="connsiteX3" fmla="*/ 5486400 w 6817360"/>
                <a:gd name="connsiteY3" fmla="*/ 44298 h 1026706"/>
                <a:gd name="connsiteX4" fmla="*/ 6817360 w 6817360"/>
                <a:gd name="connsiteY4" fmla="*/ 20866 h 1026706"/>
                <a:gd name="connsiteX0" fmla="*/ 0 w 6817360"/>
                <a:gd name="connsiteY0" fmla="*/ 1026706 h 1026706"/>
                <a:gd name="connsiteX1" fmla="*/ 375920 w 6817360"/>
                <a:gd name="connsiteY1" fmla="*/ 1026706 h 1026706"/>
                <a:gd name="connsiteX2" fmla="*/ 1239520 w 6817360"/>
                <a:gd name="connsiteY2" fmla="*/ 498386 h 1026706"/>
                <a:gd name="connsiteX3" fmla="*/ 5486400 w 6817360"/>
                <a:gd name="connsiteY3" fmla="*/ 44298 h 1026706"/>
                <a:gd name="connsiteX4" fmla="*/ 6817360 w 6817360"/>
                <a:gd name="connsiteY4" fmla="*/ 20866 h 1026706"/>
                <a:gd name="connsiteX0" fmla="*/ 0 w 7010400"/>
                <a:gd name="connsiteY0" fmla="*/ 989159 h 989159"/>
                <a:gd name="connsiteX1" fmla="*/ 375920 w 7010400"/>
                <a:gd name="connsiteY1" fmla="*/ 989159 h 989159"/>
                <a:gd name="connsiteX2" fmla="*/ 1239520 w 7010400"/>
                <a:gd name="connsiteY2" fmla="*/ 460839 h 989159"/>
                <a:gd name="connsiteX3" fmla="*/ 5486400 w 7010400"/>
                <a:gd name="connsiteY3" fmla="*/ 6751 h 989159"/>
                <a:gd name="connsiteX4" fmla="*/ 7010400 w 7010400"/>
                <a:gd name="connsiteY4" fmla="*/ 582759 h 989159"/>
                <a:gd name="connsiteX0" fmla="*/ 0 w 7010400"/>
                <a:gd name="connsiteY0" fmla="*/ 988797 h 988797"/>
                <a:gd name="connsiteX1" fmla="*/ 375920 w 7010400"/>
                <a:gd name="connsiteY1" fmla="*/ 988797 h 988797"/>
                <a:gd name="connsiteX2" fmla="*/ 1239520 w 7010400"/>
                <a:gd name="connsiteY2" fmla="*/ 460477 h 988797"/>
                <a:gd name="connsiteX3" fmla="*/ 5486400 w 7010400"/>
                <a:gd name="connsiteY3" fmla="*/ 6389 h 988797"/>
                <a:gd name="connsiteX4" fmla="*/ 7010400 w 7010400"/>
                <a:gd name="connsiteY4" fmla="*/ 582397 h 988797"/>
                <a:gd name="connsiteX0" fmla="*/ 0 w 6817360"/>
                <a:gd name="connsiteY0" fmla="*/ 1006979 h 1006979"/>
                <a:gd name="connsiteX1" fmla="*/ 375920 w 6817360"/>
                <a:gd name="connsiteY1" fmla="*/ 1006979 h 1006979"/>
                <a:gd name="connsiteX2" fmla="*/ 1239520 w 6817360"/>
                <a:gd name="connsiteY2" fmla="*/ 478659 h 1006979"/>
                <a:gd name="connsiteX3" fmla="*/ 5486400 w 6817360"/>
                <a:gd name="connsiteY3" fmla="*/ 24571 h 1006979"/>
                <a:gd name="connsiteX4" fmla="*/ 6817360 w 6817360"/>
                <a:gd name="connsiteY4" fmla="*/ 51939 h 1006979"/>
                <a:gd name="connsiteX0" fmla="*/ 0 w 6817360"/>
                <a:gd name="connsiteY0" fmla="*/ 1020972 h 1020972"/>
                <a:gd name="connsiteX1" fmla="*/ 375920 w 6817360"/>
                <a:gd name="connsiteY1" fmla="*/ 1020972 h 1020972"/>
                <a:gd name="connsiteX2" fmla="*/ 1239520 w 6817360"/>
                <a:gd name="connsiteY2" fmla="*/ 492652 h 1020972"/>
                <a:gd name="connsiteX3" fmla="*/ 5486400 w 6817360"/>
                <a:gd name="connsiteY3" fmla="*/ 38564 h 1020972"/>
                <a:gd name="connsiteX4" fmla="*/ 6817360 w 6817360"/>
                <a:gd name="connsiteY4" fmla="*/ 65932 h 1020972"/>
                <a:gd name="connsiteX0" fmla="*/ 0 w 6817360"/>
                <a:gd name="connsiteY0" fmla="*/ 982408 h 982408"/>
                <a:gd name="connsiteX1" fmla="*/ 375920 w 6817360"/>
                <a:gd name="connsiteY1" fmla="*/ 982408 h 982408"/>
                <a:gd name="connsiteX2" fmla="*/ 1239520 w 6817360"/>
                <a:gd name="connsiteY2" fmla="*/ 454088 h 982408"/>
                <a:gd name="connsiteX3" fmla="*/ 5486400 w 6817360"/>
                <a:gd name="connsiteY3" fmla="*/ 0 h 982408"/>
                <a:gd name="connsiteX4" fmla="*/ 6817360 w 6817360"/>
                <a:gd name="connsiteY4" fmla="*/ 27368 h 982408"/>
                <a:gd name="connsiteX0" fmla="*/ 0 w 6817360"/>
                <a:gd name="connsiteY0" fmla="*/ 988645 h 988645"/>
                <a:gd name="connsiteX1" fmla="*/ 375920 w 6817360"/>
                <a:gd name="connsiteY1" fmla="*/ 988645 h 988645"/>
                <a:gd name="connsiteX2" fmla="*/ 1239520 w 6817360"/>
                <a:gd name="connsiteY2" fmla="*/ 460325 h 988645"/>
                <a:gd name="connsiteX3" fmla="*/ 5486400 w 6817360"/>
                <a:gd name="connsiteY3" fmla="*/ 6237 h 988645"/>
                <a:gd name="connsiteX4" fmla="*/ 6817360 w 6817360"/>
                <a:gd name="connsiteY4" fmla="*/ 33605 h 988645"/>
                <a:gd name="connsiteX0" fmla="*/ 0 w 6807200"/>
                <a:gd name="connsiteY0" fmla="*/ 1009037 h 1009037"/>
                <a:gd name="connsiteX1" fmla="*/ 375920 w 6807200"/>
                <a:gd name="connsiteY1" fmla="*/ 1009037 h 1009037"/>
                <a:gd name="connsiteX2" fmla="*/ 1239520 w 6807200"/>
                <a:gd name="connsiteY2" fmla="*/ 480717 h 1009037"/>
                <a:gd name="connsiteX3" fmla="*/ 5486400 w 6807200"/>
                <a:gd name="connsiteY3" fmla="*/ 26629 h 1009037"/>
                <a:gd name="connsiteX4" fmla="*/ 6807200 w 6807200"/>
                <a:gd name="connsiteY4" fmla="*/ 3197 h 1009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7200" h="1009037">
                  <a:moveTo>
                    <a:pt x="0" y="1009037"/>
                  </a:moveTo>
                  <a:lnTo>
                    <a:pt x="375920" y="1009037"/>
                  </a:lnTo>
                  <a:cubicBezTo>
                    <a:pt x="663787" y="832930"/>
                    <a:pt x="423333" y="565384"/>
                    <a:pt x="1239520" y="480717"/>
                  </a:cubicBezTo>
                  <a:cubicBezTo>
                    <a:pt x="2081107" y="335609"/>
                    <a:pt x="1945640" y="370376"/>
                    <a:pt x="5486400" y="26629"/>
                  </a:cubicBezTo>
                  <a:cubicBezTo>
                    <a:pt x="5980853" y="5272"/>
                    <a:pt x="6363547" y="-5926"/>
                    <a:pt x="6807200" y="3197"/>
                  </a:cubicBezTo>
                </a:path>
              </a:pathLst>
            </a:custGeom>
            <a:noFill/>
            <a:ln w="1143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3" name="Textfeld 52"/>
          <p:cNvSpPr txBox="1"/>
          <p:nvPr/>
        </p:nvSpPr>
        <p:spPr>
          <a:xfrm rot="16200000">
            <a:off x="1332220" y="5458838"/>
            <a:ext cx="1159292" cy="369332"/>
          </a:xfrm>
          <a:prstGeom prst="rect">
            <a:avLst/>
          </a:prstGeom>
          <a:noFill/>
        </p:spPr>
        <p:txBody>
          <a:bodyPr wrap="none" rtlCol="0">
            <a:spAutoFit/>
          </a:bodyPr>
          <a:lstStyle/>
          <a:p>
            <a:r>
              <a:rPr lang="en-US" b="0" dirty="0" err="1" smtClean="0"/>
              <a:t>Lagerung</a:t>
            </a:r>
            <a:endParaRPr lang="en-US" b="0" dirty="0"/>
          </a:p>
        </p:txBody>
      </p:sp>
      <p:sp>
        <p:nvSpPr>
          <p:cNvPr id="54" name="Textfeld 53"/>
          <p:cNvSpPr txBox="1"/>
          <p:nvPr/>
        </p:nvSpPr>
        <p:spPr>
          <a:xfrm rot="16200000">
            <a:off x="1952303" y="5458838"/>
            <a:ext cx="1043876" cy="369332"/>
          </a:xfrm>
          <a:prstGeom prst="rect">
            <a:avLst/>
          </a:prstGeom>
          <a:noFill/>
        </p:spPr>
        <p:txBody>
          <a:bodyPr wrap="none" rtlCol="0">
            <a:spAutoFit/>
          </a:bodyPr>
          <a:lstStyle/>
          <a:p>
            <a:r>
              <a:rPr lang="en-US" b="0" dirty="0" err="1" smtClean="0"/>
              <a:t>Mischen</a:t>
            </a:r>
            <a:endParaRPr lang="en-US" b="0" dirty="0"/>
          </a:p>
        </p:txBody>
      </p:sp>
      <p:sp>
        <p:nvSpPr>
          <p:cNvPr id="60" name="Textfeld 59"/>
          <p:cNvSpPr txBox="1"/>
          <p:nvPr/>
        </p:nvSpPr>
        <p:spPr>
          <a:xfrm rot="16200000">
            <a:off x="2908481" y="5458839"/>
            <a:ext cx="1163524" cy="369332"/>
          </a:xfrm>
          <a:prstGeom prst="rect">
            <a:avLst/>
          </a:prstGeom>
          <a:noFill/>
        </p:spPr>
        <p:txBody>
          <a:bodyPr wrap="none" rtlCol="0">
            <a:spAutoFit/>
          </a:bodyPr>
          <a:lstStyle/>
          <a:p>
            <a:r>
              <a:rPr lang="en-US" b="0" dirty="0" smtClean="0"/>
              <a:t>Transport</a:t>
            </a:r>
            <a:endParaRPr lang="en-US" b="0" dirty="0"/>
          </a:p>
        </p:txBody>
      </p:sp>
      <p:sp>
        <p:nvSpPr>
          <p:cNvPr id="61" name="Textfeld 60"/>
          <p:cNvSpPr txBox="1"/>
          <p:nvPr/>
        </p:nvSpPr>
        <p:spPr>
          <a:xfrm rot="16200000">
            <a:off x="4457314" y="5320340"/>
            <a:ext cx="1403013" cy="646331"/>
          </a:xfrm>
          <a:prstGeom prst="rect">
            <a:avLst/>
          </a:prstGeom>
          <a:noFill/>
        </p:spPr>
        <p:txBody>
          <a:bodyPr wrap="none" rtlCol="0">
            <a:spAutoFit/>
          </a:bodyPr>
          <a:lstStyle/>
          <a:p>
            <a:pPr algn="ctr"/>
            <a:r>
              <a:rPr lang="en-US" dirty="0" err="1" smtClean="0">
                <a:solidFill>
                  <a:srgbClr val="FF0000"/>
                </a:solidFill>
              </a:rPr>
              <a:t>Einbau</a:t>
            </a:r>
            <a:r>
              <a:rPr lang="en-US" dirty="0" smtClean="0">
                <a:solidFill>
                  <a:srgbClr val="FF0000"/>
                </a:solidFill>
              </a:rPr>
              <a:t> &amp;</a:t>
            </a:r>
          </a:p>
          <a:p>
            <a:pPr algn="ctr"/>
            <a:r>
              <a:rPr lang="en-US" dirty="0" err="1" smtClean="0">
                <a:solidFill>
                  <a:srgbClr val="FF0000"/>
                </a:solidFill>
              </a:rPr>
              <a:t>Verdichtung</a:t>
            </a:r>
            <a:endParaRPr lang="en-US" dirty="0">
              <a:solidFill>
                <a:srgbClr val="FF0000"/>
              </a:solidFill>
            </a:endParaRPr>
          </a:p>
        </p:txBody>
      </p:sp>
      <p:sp>
        <p:nvSpPr>
          <p:cNvPr id="63" name="Textfeld 62"/>
          <p:cNvSpPr txBox="1"/>
          <p:nvPr/>
        </p:nvSpPr>
        <p:spPr>
          <a:xfrm rot="16200000">
            <a:off x="7109506" y="5439634"/>
            <a:ext cx="979820" cy="369332"/>
          </a:xfrm>
          <a:prstGeom prst="rect">
            <a:avLst/>
          </a:prstGeom>
          <a:noFill/>
        </p:spPr>
        <p:txBody>
          <a:bodyPr wrap="none" rtlCol="0">
            <a:spAutoFit/>
          </a:bodyPr>
          <a:lstStyle/>
          <a:p>
            <a:r>
              <a:rPr lang="en-US" b="0" dirty="0" err="1" smtClean="0"/>
              <a:t>Verkehr</a:t>
            </a:r>
            <a:endParaRPr lang="en-US" b="0" dirty="0"/>
          </a:p>
        </p:txBody>
      </p:sp>
      <p:grpSp>
        <p:nvGrpSpPr>
          <p:cNvPr id="66" name="Gruppieren 65"/>
          <p:cNvGrpSpPr/>
          <p:nvPr/>
        </p:nvGrpSpPr>
        <p:grpSpPr>
          <a:xfrm>
            <a:off x="2147332" y="4876704"/>
            <a:ext cx="5063255" cy="1224617"/>
            <a:chOff x="2147332" y="1897762"/>
            <a:chExt cx="5063255" cy="4203560"/>
          </a:xfrm>
        </p:grpSpPr>
        <p:cxnSp>
          <p:nvCxnSpPr>
            <p:cNvPr id="56" name="Gerade Verbindung 55"/>
            <p:cNvCxnSpPr/>
            <p:nvPr/>
          </p:nvCxnSpPr>
          <p:spPr bwMode="auto">
            <a:xfrm>
              <a:off x="2147332" y="1897762"/>
              <a:ext cx="0" cy="4203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Gerade Verbindung 57"/>
            <p:cNvCxnSpPr/>
            <p:nvPr/>
          </p:nvCxnSpPr>
          <p:spPr bwMode="auto">
            <a:xfrm>
              <a:off x="2811307" y="1897762"/>
              <a:ext cx="0" cy="4203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Gerade Verbindung 58"/>
            <p:cNvCxnSpPr/>
            <p:nvPr/>
          </p:nvCxnSpPr>
          <p:spPr bwMode="auto">
            <a:xfrm>
              <a:off x="4416587" y="1897762"/>
              <a:ext cx="0" cy="4203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Gerade Verbindung 61"/>
            <p:cNvCxnSpPr/>
            <p:nvPr/>
          </p:nvCxnSpPr>
          <p:spPr bwMode="auto">
            <a:xfrm>
              <a:off x="7210587" y="1897762"/>
              <a:ext cx="0" cy="4203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Gerade Verbindung 63"/>
            <p:cNvCxnSpPr/>
            <p:nvPr/>
          </p:nvCxnSpPr>
          <p:spPr bwMode="auto">
            <a:xfrm>
              <a:off x="5981227" y="1897762"/>
              <a:ext cx="0" cy="420356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65" name="Textfeld 64"/>
          <p:cNvSpPr txBox="1"/>
          <p:nvPr/>
        </p:nvSpPr>
        <p:spPr>
          <a:xfrm rot="16200000">
            <a:off x="5977745" y="5458839"/>
            <a:ext cx="1146468" cy="369332"/>
          </a:xfrm>
          <a:prstGeom prst="rect">
            <a:avLst/>
          </a:prstGeom>
          <a:noFill/>
        </p:spPr>
        <p:txBody>
          <a:bodyPr wrap="none" rtlCol="0">
            <a:spAutoFit/>
          </a:bodyPr>
          <a:lstStyle/>
          <a:p>
            <a:r>
              <a:rPr lang="en-US" b="0" dirty="0" err="1" smtClean="0"/>
              <a:t>Abkühlen</a:t>
            </a:r>
            <a:endParaRPr lang="en-US" b="0" dirty="0"/>
          </a:p>
        </p:txBody>
      </p:sp>
      <p:sp>
        <p:nvSpPr>
          <p:cNvPr id="52" name="Freihandform 51"/>
          <p:cNvSpPr/>
          <p:nvPr/>
        </p:nvSpPr>
        <p:spPr bwMode="auto">
          <a:xfrm>
            <a:off x="1727200" y="2260418"/>
            <a:ext cx="6878320" cy="1657583"/>
          </a:xfrm>
          <a:custGeom>
            <a:avLst/>
            <a:gdLst>
              <a:gd name="connsiteX0" fmla="*/ 0 w 6736080"/>
              <a:gd name="connsiteY0" fmla="*/ 548640 h 1818640"/>
              <a:gd name="connsiteX1" fmla="*/ 406400 w 6736080"/>
              <a:gd name="connsiteY1" fmla="*/ 558800 h 1818640"/>
              <a:gd name="connsiteX2" fmla="*/ 772160 w 6736080"/>
              <a:gd name="connsiteY2" fmla="*/ 1818640 h 1818640"/>
              <a:gd name="connsiteX3" fmla="*/ 2529840 w 6736080"/>
              <a:gd name="connsiteY3" fmla="*/ 497840 h 1818640"/>
              <a:gd name="connsiteX4" fmla="*/ 4287520 w 6736080"/>
              <a:gd name="connsiteY4" fmla="*/ 101600 h 1818640"/>
              <a:gd name="connsiteX5" fmla="*/ 5801360 w 6736080"/>
              <a:gd name="connsiteY5" fmla="*/ 0 h 1818640"/>
              <a:gd name="connsiteX6" fmla="*/ 6736080 w 6736080"/>
              <a:gd name="connsiteY6" fmla="*/ 10160 h 1818640"/>
              <a:gd name="connsiteX0" fmla="*/ 0 w 6705600"/>
              <a:gd name="connsiteY0" fmla="*/ 721360 h 1818640"/>
              <a:gd name="connsiteX1" fmla="*/ 375920 w 6705600"/>
              <a:gd name="connsiteY1" fmla="*/ 55880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1818640"/>
              <a:gd name="connsiteX1" fmla="*/ 345440 w 6705600"/>
              <a:gd name="connsiteY1" fmla="*/ 75184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1818640"/>
              <a:gd name="connsiteX1" fmla="*/ 375920 w 6705600"/>
              <a:gd name="connsiteY1" fmla="*/ 721360 h 1818640"/>
              <a:gd name="connsiteX2" fmla="*/ 741680 w 6705600"/>
              <a:gd name="connsiteY2" fmla="*/ 1818640 h 1818640"/>
              <a:gd name="connsiteX3" fmla="*/ 2499360 w 6705600"/>
              <a:gd name="connsiteY3" fmla="*/ 497840 h 1818640"/>
              <a:gd name="connsiteX4" fmla="*/ 4257040 w 6705600"/>
              <a:gd name="connsiteY4" fmla="*/ 101600 h 1818640"/>
              <a:gd name="connsiteX5" fmla="*/ 5770880 w 6705600"/>
              <a:gd name="connsiteY5" fmla="*/ 0 h 1818640"/>
              <a:gd name="connsiteX6" fmla="*/ 6705600 w 6705600"/>
              <a:gd name="connsiteY6" fmla="*/ 10160 h 1818640"/>
              <a:gd name="connsiteX0" fmla="*/ 0 w 6705600"/>
              <a:gd name="connsiteY0" fmla="*/ 721360 h 721360"/>
              <a:gd name="connsiteX1" fmla="*/ 375920 w 6705600"/>
              <a:gd name="connsiteY1" fmla="*/ 721360 h 721360"/>
              <a:gd name="connsiteX2" fmla="*/ 2499360 w 6705600"/>
              <a:gd name="connsiteY2" fmla="*/ 4978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4257040 w 6705600"/>
              <a:gd name="connsiteY3" fmla="*/ 101600 h 721360"/>
              <a:gd name="connsiteX4" fmla="*/ 5770880 w 6705600"/>
              <a:gd name="connsiteY4" fmla="*/ 0 h 721360"/>
              <a:gd name="connsiteX5" fmla="*/ 6705600 w 6705600"/>
              <a:gd name="connsiteY5"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5770880 w 6705600"/>
              <a:gd name="connsiteY3" fmla="*/ 0 h 721360"/>
              <a:gd name="connsiteX4" fmla="*/ 6705600 w 6705600"/>
              <a:gd name="connsiteY4" fmla="*/ 10160 h 721360"/>
              <a:gd name="connsiteX0" fmla="*/ 0 w 6705600"/>
              <a:gd name="connsiteY0" fmla="*/ 721360 h 721360"/>
              <a:gd name="connsiteX1" fmla="*/ 375920 w 6705600"/>
              <a:gd name="connsiteY1" fmla="*/ 721360 h 721360"/>
              <a:gd name="connsiteX2" fmla="*/ 1239520 w 6705600"/>
              <a:gd name="connsiteY2" fmla="*/ 193040 h 721360"/>
              <a:gd name="connsiteX3" fmla="*/ 5770880 w 6705600"/>
              <a:gd name="connsiteY3" fmla="*/ 0 h 721360"/>
              <a:gd name="connsiteX4" fmla="*/ 6705600 w 6705600"/>
              <a:gd name="connsiteY4" fmla="*/ 10160 h 721360"/>
              <a:gd name="connsiteX0" fmla="*/ 0 w 6705600"/>
              <a:gd name="connsiteY0" fmla="*/ 711200 h 711200"/>
              <a:gd name="connsiteX1" fmla="*/ 375920 w 6705600"/>
              <a:gd name="connsiteY1" fmla="*/ 711200 h 711200"/>
              <a:gd name="connsiteX2" fmla="*/ 1239520 w 6705600"/>
              <a:gd name="connsiteY2" fmla="*/ 182880 h 711200"/>
              <a:gd name="connsiteX3" fmla="*/ 6705600 w 6705600"/>
              <a:gd name="connsiteY3" fmla="*/ 0 h 711200"/>
              <a:gd name="connsiteX0" fmla="*/ 0 w 6705600"/>
              <a:gd name="connsiteY0" fmla="*/ 720936 h 720936"/>
              <a:gd name="connsiteX1" fmla="*/ 375920 w 6705600"/>
              <a:gd name="connsiteY1" fmla="*/ 720936 h 720936"/>
              <a:gd name="connsiteX2" fmla="*/ 1239520 w 6705600"/>
              <a:gd name="connsiteY2" fmla="*/ 192616 h 720936"/>
              <a:gd name="connsiteX3" fmla="*/ 6705600 w 6705600"/>
              <a:gd name="connsiteY3" fmla="*/ 9736 h 720936"/>
              <a:gd name="connsiteX0" fmla="*/ 0 w 6705600"/>
              <a:gd name="connsiteY0" fmla="*/ 711270 h 711270"/>
              <a:gd name="connsiteX1" fmla="*/ 375920 w 6705600"/>
              <a:gd name="connsiteY1" fmla="*/ 711270 h 711270"/>
              <a:gd name="connsiteX2" fmla="*/ 1239520 w 6705600"/>
              <a:gd name="connsiteY2" fmla="*/ 182950 h 711270"/>
              <a:gd name="connsiteX3" fmla="*/ 6705600 w 6705600"/>
              <a:gd name="connsiteY3" fmla="*/ 70 h 711270"/>
              <a:gd name="connsiteX0" fmla="*/ 0 w 6705600"/>
              <a:gd name="connsiteY0" fmla="*/ 711224 h 711224"/>
              <a:gd name="connsiteX1" fmla="*/ 375920 w 6705600"/>
              <a:gd name="connsiteY1" fmla="*/ 711224 h 711224"/>
              <a:gd name="connsiteX2" fmla="*/ 1209040 w 6705600"/>
              <a:gd name="connsiteY2" fmla="*/ 320575 h 711224"/>
              <a:gd name="connsiteX3" fmla="*/ 6705600 w 6705600"/>
              <a:gd name="connsiteY3" fmla="*/ 24 h 711224"/>
              <a:gd name="connsiteX0" fmla="*/ 0 w 6705600"/>
              <a:gd name="connsiteY0" fmla="*/ 711249 h 711249"/>
              <a:gd name="connsiteX1" fmla="*/ 375920 w 6705600"/>
              <a:gd name="connsiteY1" fmla="*/ 711249 h 711249"/>
              <a:gd name="connsiteX2" fmla="*/ 1209040 w 6705600"/>
              <a:gd name="connsiteY2" fmla="*/ 320600 h 711249"/>
              <a:gd name="connsiteX3" fmla="*/ 6705600 w 6705600"/>
              <a:gd name="connsiteY3" fmla="*/ 49 h 711249"/>
              <a:gd name="connsiteX0" fmla="*/ 0 w 6705600"/>
              <a:gd name="connsiteY0" fmla="*/ 711200 h 711200"/>
              <a:gd name="connsiteX1" fmla="*/ 375920 w 6705600"/>
              <a:gd name="connsiteY1" fmla="*/ 711200 h 711200"/>
              <a:gd name="connsiteX2" fmla="*/ 1209040 w 6705600"/>
              <a:gd name="connsiteY2" fmla="*/ 320551 h 711200"/>
              <a:gd name="connsiteX3" fmla="*/ 3098800 w 6705600"/>
              <a:gd name="connsiteY3" fmla="*/ 497714 h 711200"/>
              <a:gd name="connsiteX4" fmla="*/ 6705600 w 6705600"/>
              <a:gd name="connsiteY4" fmla="*/ 0 h 711200"/>
              <a:gd name="connsiteX0" fmla="*/ 0 w 6705600"/>
              <a:gd name="connsiteY0" fmla="*/ 711200 h 711200"/>
              <a:gd name="connsiteX1" fmla="*/ 375920 w 6705600"/>
              <a:gd name="connsiteY1" fmla="*/ 711200 h 711200"/>
              <a:gd name="connsiteX2" fmla="*/ 1209040 w 6705600"/>
              <a:gd name="connsiteY2" fmla="*/ 320551 h 711200"/>
              <a:gd name="connsiteX3" fmla="*/ 2712720 w 6705600"/>
              <a:gd name="connsiteY3" fmla="*/ 117741 h 711200"/>
              <a:gd name="connsiteX4" fmla="*/ 6705600 w 6705600"/>
              <a:gd name="connsiteY4" fmla="*/ 0 h 711200"/>
              <a:gd name="connsiteX0" fmla="*/ 0 w 6685280"/>
              <a:gd name="connsiteY0" fmla="*/ 782789 h 782789"/>
              <a:gd name="connsiteX1" fmla="*/ 375920 w 6685280"/>
              <a:gd name="connsiteY1" fmla="*/ 782789 h 782789"/>
              <a:gd name="connsiteX2" fmla="*/ 1209040 w 6685280"/>
              <a:gd name="connsiteY2" fmla="*/ 392140 h 782789"/>
              <a:gd name="connsiteX3" fmla="*/ 2712720 w 6685280"/>
              <a:gd name="connsiteY3" fmla="*/ 189330 h 782789"/>
              <a:gd name="connsiteX4" fmla="*/ 6685280 w 6685280"/>
              <a:gd name="connsiteY4" fmla="*/ 0 h 782789"/>
              <a:gd name="connsiteX0" fmla="*/ 0 w 6685280"/>
              <a:gd name="connsiteY0" fmla="*/ 782789 h 782789"/>
              <a:gd name="connsiteX1" fmla="*/ 375920 w 6685280"/>
              <a:gd name="connsiteY1" fmla="*/ 782789 h 782789"/>
              <a:gd name="connsiteX2" fmla="*/ 1209040 w 6685280"/>
              <a:gd name="connsiteY2" fmla="*/ 392140 h 782789"/>
              <a:gd name="connsiteX3" fmla="*/ 2712720 w 6685280"/>
              <a:gd name="connsiteY3" fmla="*/ 189330 h 782789"/>
              <a:gd name="connsiteX4" fmla="*/ 6685280 w 6685280"/>
              <a:gd name="connsiteY4" fmla="*/ 0 h 782789"/>
              <a:gd name="connsiteX0" fmla="*/ 0 w 6685280"/>
              <a:gd name="connsiteY0" fmla="*/ 782789 h 782789"/>
              <a:gd name="connsiteX1" fmla="*/ 375920 w 6685280"/>
              <a:gd name="connsiteY1" fmla="*/ 782789 h 782789"/>
              <a:gd name="connsiteX2" fmla="*/ 1209040 w 6685280"/>
              <a:gd name="connsiteY2" fmla="*/ 392140 h 782789"/>
              <a:gd name="connsiteX3" fmla="*/ 2712720 w 6685280"/>
              <a:gd name="connsiteY3" fmla="*/ 189330 h 782789"/>
              <a:gd name="connsiteX4" fmla="*/ 6685280 w 6685280"/>
              <a:gd name="connsiteY4"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782789 h 782789"/>
              <a:gd name="connsiteX1" fmla="*/ 375920 w 6685280"/>
              <a:gd name="connsiteY1" fmla="*/ 782789 h 782789"/>
              <a:gd name="connsiteX2" fmla="*/ 2712720 w 6685280"/>
              <a:gd name="connsiteY2" fmla="*/ 189330 h 782789"/>
              <a:gd name="connsiteX3" fmla="*/ 6685280 w 6685280"/>
              <a:gd name="connsiteY3" fmla="*/ 0 h 782789"/>
              <a:gd name="connsiteX0" fmla="*/ 0 w 6685280"/>
              <a:gd name="connsiteY0" fmla="*/ 804263 h 804263"/>
              <a:gd name="connsiteX1" fmla="*/ 375920 w 6685280"/>
              <a:gd name="connsiteY1" fmla="*/ 804263 h 804263"/>
              <a:gd name="connsiteX2" fmla="*/ 2987040 w 6685280"/>
              <a:gd name="connsiteY2" fmla="*/ 122694 h 804263"/>
              <a:gd name="connsiteX3" fmla="*/ 6685280 w 6685280"/>
              <a:gd name="connsiteY3" fmla="*/ 21474 h 804263"/>
              <a:gd name="connsiteX0" fmla="*/ 0 w 6878320"/>
              <a:gd name="connsiteY0" fmla="*/ 898433 h 898433"/>
              <a:gd name="connsiteX1" fmla="*/ 375920 w 6878320"/>
              <a:gd name="connsiteY1" fmla="*/ 898433 h 898433"/>
              <a:gd name="connsiteX2" fmla="*/ 2987040 w 6878320"/>
              <a:gd name="connsiteY2" fmla="*/ 216864 h 898433"/>
              <a:gd name="connsiteX3" fmla="*/ 6878320 w 6878320"/>
              <a:gd name="connsiteY3" fmla="*/ 0 h 898433"/>
              <a:gd name="connsiteX0" fmla="*/ 0 w 6878320"/>
              <a:gd name="connsiteY0" fmla="*/ 898433 h 898433"/>
              <a:gd name="connsiteX1" fmla="*/ 375920 w 6878320"/>
              <a:gd name="connsiteY1" fmla="*/ 898433 h 898433"/>
              <a:gd name="connsiteX2" fmla="*/ 3261360 w 6878320"/>
              <a:gd name="connsiteY2" fmla="*/ 200344 h 898433"/>
              <a:gd name="connsiteX3" fmla="*/ 6878320 w 6878320"/>
              <a:gd name="connsiteY3" fmla="*/ 0 h 898433"/>
              <a:gd name="connsiteX0" fmla="*/ 0 w 6878320"/>
              <a:gd name="connsiteY0" fmla="*/ 898433 h 898433"/>
              <a:gd name="connsiteX1" fmla="*/ 375920 w 6878320"/>
              <a:gd name="connsiteY1" fmla="*/ 898433 h 898433"/>
              <a:gd name="connsiteX2" fmla="*/ 3383280 w 6878320"/>
              <a:gd name="connsiteY2" fmla="*/ 194837 h 898433"/>
              <a:gd name="connsiteX3" fmla="*/ 6878320 w 6878320"/>
              <a:gd name="connsiteY3" fmla="*/ 0 h 898433"/>
              <a:gd name="connsiteX0" fmla="*/ 0 w 6878320"/>
              <a:gd name="connsiteY0" fmla="*/ 898433 h 898433"/>
              <a:gd name="connsiteX1" fmla="*/ 375920 w 6878320"/>
              <a:gd name="connsiteY1" fmla="*/ 898433 h 898433"/>
              <a:gd name="connsiteX2" fmla="*/ 3271520 w 6878320"/>
              <a:gd name="connsiteY2" fmla="*/ 211358 h 898433"/>
              <a:gd name="connsiteX3" fmla="*/ 6878320 w 6878320"/>
              <a:gd name="connsiteY3" fmla="*/ 0 h 898433"/>
              <a:gd name="connsiteX0" fmla="*/ 0 w 6878320"/>
              <a:gd name="connsiteY0" fmla="*/ 898433 h 898433"/>
              <a:gd name="connsiteX1" fmla="*/ 375920 w 6878320"/>
              <a:gd name="connsiteY1" fmla="*/ 898433 h 898433"/>
              <a:gd name="connsiteX2" fmla="*/ 3180080 w 6878320"/>
              <a:gd name="connsiteY2" fmla="*/ 222371 h 898433"/>
              <a:gd name="connsiteX3" fmla="*/ 6878320 w 6878320"/>
              <a:gd name="connsiteY3" fmla="*/ 0 h 898433"/>
            </a:gdLst>
            <a:ahLst/>
            <a:cxnLst>
              <a:cxn ang="0">
                <a:pos x="connsiteX0" y="connsiteY0"/>
              </a:cxn>
              <a:cxn ang="0">
                <a:pos x="connsiteX1" y="connsiteY1"/>
              </a:cxn>
              <a:cxn ang="0">
                <a:pos x="connsiteX2" y="connsiteY2"/>
              </a:cxn>
              <a:cxn ang="0">
                <a:pos x="connsiteX3" y="connsiteY3"/>
              </a:cxn>
            </a:cxnLst>
            <a:rect l="l" t="t" r="r" b="b"/>
            <a:pathLst>
              <a:path w="6878320" h="898433">
                <a:moveTo>
                  <a:pt x="0" y="898433"/>
                </a:moveTo>
                <a:lnTo>
                  <a:pt x="375920" y="898433"/>
                </a:lnTo>
                <a:cubicBezTo>
                  <a:pt x="858520" y="226809"/>
                  <a:pt x="2941320" y="424425"/>
                  <a:pt x="3180080" y="222371"/>
                </a:cubicBezTo>
                <a:cubicBezTo>
                  <a:pt x="3354493" y="14753"/>
                  <a:pt x="6221307" y="15952"/>
                  <a:pt x="6878320" y="0"/>
                </a:cubicBezTo>
              </a:path>
            </a:pathLst>
          </a:custGeom>
          <a:noFill/>
          <a:ln w="127000" cap="flat" cmpd="sng">
            <a:solidFill>
              <a:srgbClr val="FF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 name="AutoShape 50"/>
          <p:cNvSpPr>
            <a:spLocks/>
          </p:cNvSpPr>
          <p:nvPr/>
        </p:nvSpPr>
        <p:spPr bwMode="auto">
          <a:xfrm>
            <a:off x="6248399" y="2901090"/>
            <a:ext cx="2311400" cy="376238"/>
          </a:xfrm>
          <a:prstGeom prst="borderCallout1">
            <a:avLst>
              <a:gd name="adj1" fmla="val 30380"/>
              <a:gd name="adj2" fmla="val -3296"/>
              <a:gd name="adj3" fmla="val -132237"/>
              <a:gd name="adj4" fmla="val -22431"/>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b="0" dirty="0"/>
              <a:t>Bitumen </a:t>
            </a:r>
            <a:r>
              <a:rPr lang="de-CH" b="0" dirty="0" smtClean="0"/>
              <a:t>mit Wachs</a:t>
            </a:r>
            <a:endParaRPr lang="de-CH" b="0" dirty="0"/>
          </a:p>
        </p:txBody>
      </p:sp>
      <p:grpSp>
        <p:nvGrpSpPr>
          <p:cNvPr id="73" name="Gruppieren 72"/>
          <p:cNvGrpSpPr/>
          <p:nvPr/>
        </p:nvGrpSpPr>
        <p:grpSpPr>
          <a:xfrm>
            <a:off x="2067010" y="1712374"/>
            <a:ext cx="2492836" cy="605725"/>
            <a:chOff x="2067010" y="1712374"/>
            <a:chExt cx="2492836" cy="605725"/>
          </a:xfrm>
        </p:grpSpPr>
        <p:sp>
          <p:nvSpPr>
            <p:cNvPr id="72" name="AutoShape 50"/>
            <p:cNvSpPr>
              <a:spLocks/>
            </p:cNvSpPr>
            <p:nvPr/>
          </p:nvSpPr>
          <p:spPr bwMode="auto">
            <a:xfrm>
              <a:off x="2735692" y="1712374"/>
              <a:ext cx="1824154" cy="605725"/>
            </a:xfrm>
            <a:prstGeom prst="borderCallout1">
              <a:avLst>
                <a:gd name="adj1" fmla="val 50508"/>
                <a:gd name="adj2" fmla="val 99744"/>
                <a:gd name="adj3" fmla="val 135230"/>
                <a:gd name="adj4" fmla="val 120169"/>
              </a:avLst>
            </a:prstGeom>
            <a:solidFill>
              <a:schemeClr val="bg1"/>
            </a:solidFill>
            <a:ln w="19050" algn="ctr">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de-CH" dirty="0" smtClean="0"/>
                <a:t>Früheres Ende</a:t>
              </a:r>
              <a:endParaRPr lang="de-CH" dirty="0"/>
            </a:p>
          </p:txBody>
        </p:sp>
        <p:pic>
          <p:nvPicPr>
            <p:cNvPr id="1026" name="Picture 2" descr="C:\Users\aagba\AppData\Local\Microsoft\Windows\Temporary Internet Files\Content.IE5\VMTBAQ52\MC90041124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7010" y="1741433"/>
              <a:ext cx="575151" cy="544855"/>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Text Box 47"/>
          <p:cNvSpPr txBox="1">
            <a:spLocks noChangeArrowheads="1"/>
          </p:cNvSpPr>
          <p:nvPr/>
        </p:nvSpPr>
        <p:spPr bwMode="auto">
          <a:xfrm>
            <a:off x="444500" y="6159500"/>
            <a:ext cx="138588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de-CH" sz="1000" dirty="0" err="1"/>
              <a:t>Schematic</a:t>
            </a:r>
            <a:r>
              <a:rPr lang="de-CH" sz="1000" dirty="0"/>
              <a:t> Illustration</a:t>
            </a:r>
          </a:p>
        </p:txBody>
      </p:sp>
      <p:sp>
        <p:nvSpPr>
          <p:cNvPr id="5" name="Datumsplatzhalter 4"/>
          <p:cNvSpPr>
            <a:spLocks noGrp="1"/>
          </p:cNvSpPr>
          <p:nvPr>
            <p:ph type="dt" sz="half" idx="10"/>
          </p:nvPr>
        </p:nvSpPr>
        <p:spPr/>
        <p:txBody>
          <a:bodyPr/>
          <a:lstStyle/>
          <a:p>
            <a:pPr>
              <a:defRPr/>
            </a:pPr>
            <a:fld id="{F7F2F8E4-DB51-42CD-93F4-A75F2DE44D31}" type="datetime1">
              <a:rPr lang="en-US" smtClean="0"/>
              <a:t>3/5/2015</a:t>
            </a:fld>
            <a:endParaRPr lang="de-CH"/>
          </a:p>
        </p:txBody>
      </p:sp>
    </p:spTree>
    <p:extLst>
      <p:ext uri="{BB962C8B-B14F-4D97-AF65-F5344CB8AC3E}">
        <p14:creationId xmlns:p14="http://schemas.microsoft.com/office/powerpoint/2010/main" val="336169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6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eaLnBrk="1" hangingPunct="1"/>
            <a:r>
              <a:rPr lang="de-CH" smtClean="0"/>
              <a:t>Bitumen Foaming</a:t>
            </a:r>
          </a:p>
        </p:txBody>
      </p:sp>
      <p:sp>
        <p:nvSpPr>
          <p:cNvPr id="31747" name="Datumsplatzhalter 2"/>
          <p:cNvSpPr>
            <a:spLocks noGrp="1"/>
          </p:cNvSpPr>
          <p:nvPr>
            <p:ph type="dt"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7157A43-E688-4E6E-9E69-8E6DC7533447}" type="datetime1">
              <a:rPr lang="de-DE" smtClean="0"/>
              <a:t>05.03.2015</a:t>
            </a:fld>
            <a:endParaRPr lang="de-CH"/>
          </a:p>
        </p:txBody>
      </p:sp>
      <p:sp>
        <p:nvSpPr>
          <p:cNvPr id="31748" name="Fußzeilenplatzhalter 3"/>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dirty="0" err="1" smtClean="0"/>
              <a:t>Alow</a:t>
            </a:r>
            <a:r>
              <a:rPr lang="en-US" dirty="0" smtClean="0"/>
              <a:t> Temperature Asphalt</a:t>
            </a:r>
          </a:p>
        </p:txBody>
      </p:sp>
      <p:sp>
        <p:nvSpPr>
          <p:cNvPr id="31749" name="Foliennummernplatzhalter 4"/>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36E5C2-69D7-4344-BE27-81AA8D13D7BA}" type="slidenum">
              <a:rPr lang="de-CH"/>
              <a:pPr/>
              <a:t>9</a:t>
            </a:fld>
            <a:endParaRPr lang="de-CH"/>
          </a:p>
        </p:txBody>
      </p:sp>
      <p:pic>
        <p:nvPicPr>
          <p:cNvPr id="31750" name="Picture 4" descr="http://upload.wikimedia.org/wikipedia/commons/thumb/c/c5/Bitumen2.jpg/220px-Bitumen2.jpg"/>
          <p:cNvPicPr>
            <a:picLocks noChangeAspect="1" noChangeArrowheads="1"/>
          </p:cNvPicPr>
          <p:nvPr/>
        </p:nvPicPr>
        <p:blipFill>
          <a:blip r:embed="rId2" cstate="screen">
            <a:extLst>
              <a:ext uri="{28A0092B-C50C-407E-A947-70E740481C1C}">
                <a14:useLocalDpi xmlns:a14="http://schemas.microsoft.com/office/drawing/2010/main"/>
              </a:ext>
            </a:extLst>
          </a:blip>
          <a:srcRect r="24741"/>
          <a:stretch>
            <a:fillRect/>
          </a:stretch>
        </p:blipFill>
        <p:spPr bwMode="auto">
          <a:xfrm>
            <a:off x="468313" y="1990725"/>
            <a:ext cx="1576387"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feld 5"/>
          <p:cNvSpPr txBox="1">
            <a:spLocks noChangeArrowheads="1"/>
          </p:cNvSpPr>
          <p:nvPr/>
        </p:nvSpPr>
        <p:spPr bwMode="auto">
          <a:xfrm>
            <a:off x="468313" y="3660775"/>
            <a:ext cx="15763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Hot Bitumen</a:t>
            </a:r>
          </a:p>
          <a:p>
            <a:pPr algn="ctr"/>
            <a:r>
              <a:rPr lang="de-CH"/>
              <a:t/>
            </a:r>
            <a:br>
              <a:rPr lang="de-CH"/>
            </a:br>
            <a:r>
              <a:rPr lang="de-CH"/>
              <a:t>160°C</a:t>
            </a:r>
          </a:p>
        </p:txBody>
      </p:sp>
      <p:grpSp>
        <p:nvGrpSpPr>
          <p:cNvPr id="7" name="Gruppieren 6"/>
          <p:cNvGrpSpPr>
            <a:grpSpLocks/>
          </p:cNvGrpSpPr>
          <p:nvPr/>
        </p:nvGrpSpPr>
        <p:grpSpPr bwMode="auto">
          <a:xfrm>
            <a:off x="2276475" y="1990725"/>
            <a:ext cx="1706563" cy="2593975"/>
            <a:chOff x="2212824" y="2210878"/>
            <a:chExt cx="1706089" cy="2594156"/>
          </a:xfrm>
        </p:grpSpPr>
        <p:sp>
          <p:nvSpPr>
            <p:cNvPr id="31769" name="Textfeld 8"/>
            <p:cNvSpPr txBox="1">
              <a:spLocks noChangeArrowheads="1"/>
            </p:cNvSpPr>
            <p:nvPr/>
          </p:nvSpPr>
          <p:spPr bwMode="auto">
            <a:xfrm>
              <a:off x="2212824" y="2235315"/>
              <a:ext cx="3600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sz="8800" b="1"/>
                <a:t>+</a:t>
              </a:r>
            </a:p>
          </p:txBody>
        </p:sp>
        <p:pic>
          <p:nvPicPr>
            <p:cNvPr id="31770" name="Picture 6" descr="http://1.bp.blogspot.com/-Sxqf-iYA3xw/TeK7A_tB3UI/AAAAAAAAAHE/r194OKYczsA/s1600/Water+Droplet.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04488" y="2210878"/>
              <a:ext cx="1114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71" name="Textfeld 10"/>
            <p:cNvSpPr txBox="1">
              <a:spLocks noChangeArrowheads="1"/>
            </p:cNvSpPr>
            <p:nvPr/>
          </p:nvSpPr>
          <p:spPr bwMode="auto">
            <a:xfrm>
              <a:off x="2804487" y="3881704"/>
              <a:ext cx="11144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Cold Water</a:t>
              </a:r>
            </a:p>
            <a:p>
              <a:pPr algn="ctr"/>
              <a:r>
                <a:rPr lang="de-CH"/>
                <a:t>2 - 4%</a:t>
              </a:r>
            </a:p>
          </p:txBody>
        </p:sp>
      </p:grpSp>
      <p:grpSp>
        <p:nvGrpSpPr>
          <p:cNvPr id="10" name="Gruppieren 9"/>
          <p:cNvGrpSpPr>
            <a:grpSpLocks/>
          </p:cNvGrpSpPr>
          <p:nvPr/>
        </p:nvGrpSpPr>
        <p:grpSpPr bwMode="auto">
          <a:xfrm>
            <a:off x="6151563" y="1990725"/>
            <a:ext cx="2300287" cy="2322513"/>
            <a:chOff x="6088250" y="2210878"/>
            <a:chExt cx="2300174" cy="2322186"/>
          </a:xfrm>
        </p:grpSpPr>
        <p:sp>
          <p:nvSpPr>
            <p:cNvPr id="31766" name="Textfeld 11"/>
            <p:cNvSpPr txBox="1">
              <a:spLocks noChangeArrowheads="1"/>
            </p:cNvSpPr>
            <p:nvPr/>
          </p:nvSpPr>
          <p:spPr bwMode="auto">
            <a:xfrm>
              <a:off x="6088250" y="2235315"/>
              <a:ext cx="3600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sz="8800" b="1"/>
                <a:t>=</a:t>
              </a:r>
            </a:p>
          </p:txBody>
        </p:sp>
        <p:pic>
          <p:nvPicPr>
            <p:cNvPr id="31767"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79911" y="2210878"/>
              <a:ext cx="1708513"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68" name="Textfeld 13"/>
            <p:cNvSpPr txBox="1">
              <a:spLocks noChangeArrowheads="1"/>
            </p:cNvSpPr>
            <p:nvPr/>
          </p:nvSpPr>
          <p:spPr bwMode="auto">
            <a:xfrm>
              <a:off x="6737444" y="3886733"/>
              <a:ext cx="15934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a:t>Bitumen Foam</a:t>
              </a:r>
            </a:p>
          </p:txBody>
        </p:sp>
      </p:grpSp>
      <p:grpSp>
        <p:nvGrpSpPr>
          <p:cNvPr id="8" name="Gruppieren 7"/>
          <p:cNvGrpSpPr>
            <a:grpSpLocks/>
          </p:cNvGrpSpPr>
          <p:nvPr/>
        </p:nvGrpSpPr>
        <p:grpSpPr bwMode="auto">
          <a:xfrm>
            <a:off x="4213225" y="1990725"/>
            <a:ext cx="1889125" cy="2322513"/>
            <a:chOff x="4150537" y="2210878"/>
            <a:chExt cx="1887808" cy="2322186"/>
          </a:xfrm>
        </p:grpSpPr>
        <p:pic>
          <p:nvPicPr>
            <p:cNvPr id="31763" name="Picture 9" descr="http://www.cccmkc.edu.hk/~sbj-biology/CERT%20BIO/Obtaining%20essentials%20for%20life/Nutrition%20in%20humans/Nutrition%20in%20humans_image/Numerous%20oil%20droplet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42201" y="2210878"/>
              <a:ext cx="1114425"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64" name="Textfeld 15"/>
            <p:cNvSpPr txBox="1">
              <a:spLocks noChangeArrowheads="1"/>
            </p:cNvSpPr>
            <p:nvPr/>
          </p:nvSpPr>
          <p:spPr bwMode="auto">
            <a:xfrm>
              <a:off x="4150537" y="2235315"/>
              <a:ext cx="36004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sz="8800" b="1"/>
                <a:t>+</a:t>
              </a:r>
            </a:p>
          </p:txBody>
        </p:sp>
        <p:sp>
          <p:nvSpPr>
            <p:cNvPr id="31765" name="Textfeld 16"/>
            <p:cNvSpPr txBox="1">
              <a:spLocks noChangeArrowheads="1"/>
            </p:cNvSpPr>
            <p:nvPr/>
          </p:nvSpPr>
          <p:spPr bwMode="auto">
            <a:xfrm>
              <a:off x="4560481" y="3886733"/>
              <a:ext cx="147786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Fine Distribution</a:t>
              </a:r>
            </a:p>
          </p:txBody>
        </p:sp>
      </p:grpSp>
      <p:grpSp>
        <p:nvGrpSpPr>
          <p:cNvPr id="13" name="Gruppieren 12"/>
          <p:cNvGrpSpPr>
            <a:grpSpLocks/>
          </p:cNvGrpSpPr>
          <p:nvPr/>
        </p:nvGrpSpPr>
        <p:grpSpPr bwMode="auto">
          <a:xfrm>
            <a:off x="468313" y="4792663"/>
            <a:ext cx="7885112" cy="369887"/>
            <a:chOff x="404119" y="5013176"/>
            <a:chExt cx="7885279" cy="369332"/>
          </a:xfrm>
        </p:grpSpPr>
        <p:sp>
          <p:nvSpPr>
            <p:cNvPr id="31760" name="Textfeld 20"/>
            <p:cNvSpPr txBox="1">
              <a:spLocks noChangeArrowheads="1"/>
            </p:cNvSpPr>
            <p:nvPr/>
          </p:nvSpPr>
          <p:spPr bwMode="auto">
            <a:xfrm>
              <a:off x="404119" y="5013176"/>
              <a:ext cx="1577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a:t>1 litre</a:t>
              </a:r>
            </a:p>
          </p:txBody>
        </p:sp>
        <p:sp>
          <p:nvSpPr>
            <p:cNvPr id="31761" name="Textfeld 21"/>
            <p:cNvSpPr txBox="1">
              <a:spLocks noChangeArrowheads="1"/>
            </p:cNvSpPr>
            <p:nvPr/>
          </p:nvSpPr>
          <p:spPr bwMode="auto">
            <a:xfrm>
              <a:off x="2573456" y="5013176"/>
              <a:ext cx="1577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a:t>0.03 litre</a:t>
              </a:r>
            </a:p>
          </p:txBody>
        </p:sp>
        <p:sp>
          <p:nvSpPr>
            <p:cNvPr id="31762" name="Textfeld 22"/>
            <p:cNvSpPr txBox="1">
              <a:spLocks noChangeArrowheads="1"/>
            </p:cNvSpPr>
            <p:nvPr/>
          </p:nvSpPr>
          <p:spPr bwMode="auto">
            <a:xfrm>
              <a:off x="6712317" y="5013176"/>
              <a:ext cx="1577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b="1"/>
                <a:t>20 litres</a:t>
              </a:r>
            </a:p>
          </p:txBody>
        </p:sp>
      </p:grpSp>
      <p:grpSp>
        <p:nvGrpSpPr>
          <p:cNvPr id="25" name="Gruppieren 24"/>
          <p:cNvGrpSpPr>
            <a:grpSpLocks/>
          </p:cNvGrpSpPr>
          <p:nvPr/>
        </p:nvGrpSpPr>
        <p:grpSpPr bwMode="auto">
          <a:xfrm>
            <a:off x="468313" y="5446713"/>
            <a:ext cx="7885112" cy="646112"/>
            <a:chOff x="404119" y="5013176"/>
            <a:chExt cx="7885279" cy="646331"/>
          </a:xfrm>
        </p:grpSpPr>
        <p:sp>
          <p:nvSpPr>
            <p:cNvPr id="31757" name="Textfeld 25"/>
            <p:cNvSpPr txBox="1">
              <a:spLocks noChangeArrowheads="1"/>
            </p:cNvSpPr>
            <p:nvPr/>
          </p:nvSpPr>
          <p:spPr bwMode="auto">
            <a:xfrm>
              <a:off x="404119" y="5013176"/>
              <a:ext cx="1577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5 % of asphalt</a:t>
              </a:r>
            </a:p>
          </p:txBody>
        </p:sp>
        <p:sp>
          <p:nvSpPr>
            <p:cNvPr id="31758" name="Textfeld 26"/>
            <p:cNvSpPr txBox="1">
              <a:spLocks noChangeArrowheads="1"/>
            </p:cNvSpPr>
            <p:nvPr/>
          </p:nvSpPr>
          <p:spPr bwMode="auto">
            <a:xfrm>
              <a:off x="2573456" y="5013176"/>
              <a:ext cx="1577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0.15% </a:t>
              </a:r>
              <a:br>
                <a:rPr lang="de-CH"/>
              </a:br>
              <a:r>
                <a:rPr lang="de-CH"/>
                <a:t>of asphalt</a:t>
              </a:r>
            </a:p>
          </p:txBody>
        </p:sp>
        <p:sp>
          <p:nvSpPr>
            <p:cNvPr id="31759" name="Textfeld 27"/>
            <p:cNvSpPr txBox="1">
              <a:spLocks noChangeArrowheads="1"/>
            </p:cNvSpPr>
            <p:nvPr/>
          </p:nvSpPr>
          <p:spPr bwMode="auto">
            <a:xfrm>
              <a:off x="6712317" y="5013176"/>
              <a:ext cx="157708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de-CH"/>
                <a:t>water: 0.05% </a:t>
              </a:r>
              <a:br>
                <a:rPr lang="de-CH"/>
              </a:br>
              <a:r>
                <a:rPr lang="de-CH"/>
                <a:t>of asphalt</a:t>
              </a:r>
            </a:p>
          </p:txBody>
        </p:sp>
      </p:grpSp>
    </p:spTree>
    <p:extLst>
      <p:ext uri="{BB962C8B-B14F-4D97-AF65-F5344CB8AC3E}">
        <p14:creationId xmlns:p14="http://schemas.microsoft.com/office/powerpoint/2010/main" val="3538574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FFICATWORKEXPRESSIONTAG" val="[[Translate(&quot;Doc.ProductivityPartnershipForALifetime&quot;)]]"/>
</p:tagLst>
</file>

<file path=ppt/theme/theme1.xml><?xml version="1.0" encoding="utf-8"?>
<a:theme xmlns:a="http://schemas.openxmlformats.org/drawingml/2006/main" name="Ammann PPTX Template">
  <a:themeElements>
    <a:clrScheme name="Ammann Group">
      <a:dk1>
        <a:srgbClr val="000000"/>
      </a:dk1>
      <a:lt1>
        <a:srgbClr val="FFFFFF"/>
      </a:lt1>
      <a:dk2>
        <a:srgbClr val="6D8A97"/>
      </a:dk2>
      <a:lt2>
        <a:srgbClr val="FFFFFF"/>
      </a:lt2>
      <a:accent1>
        <a:srgbClr val="D3DBDF"/>
      </a:accent1>
      <a:accent2>
        <a:srgbClr val="F0F2F4"/>
      </a:accent2>
      <a:accent3>
        <a:srgbClr val="A88E0E"/>
      </a:accent3>
      <a:accent4>
        <a:srgbClr val="000000"/>
      </a:accent4>
      <a:accent5>
        <a:srgbClr val="000000"/>
      </a:accent5>
      <a:accent6>
        <a:srgbClr val="D3DBDF"/>
      </a:accent6>
      <a:hlink>
        <a:srgbClr val="43565F"/>
      </a:hlink>
      <a:folHlink>
        <a:srgbClr val="6D8A97"/>
      </a:folHlink>
    </a:clrScheme>
    <a:fontScheme name="Template Ammann Group">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smtClean="0"/>
        </a:defPPr>
      </a:lstStyle>
    </a:txDef>
  </a:objectDefaults>
  <a:extraClrSchemeLst>
    <a:extraClrScheme>
      <a:clrScheme name="Template Ammann Group 1">
        <a:dk1>
          <a:srgbClr val="000000"/>
        </a:dk1>
        <a:lt1>
          <a:srgbClr val="FFFFFF"/>
        </a:lt1>
        <a:dk2>
          <a:srgbClr val="FFFFFF"/>
        </a:dk2>
        <a:lt2>
          <a:srgbClr val="61634F"/>
        </a:lt2>
        <a:accent1>
          <a:srgbClr val="FFFFFF"/>
        </a:accent1>
        <a:accent2>
          <a:srgbClr val="F2F3ED"/>
        </a:accent2>
        <a:accent3>
          <a:srgbClr val="FFFFFF"/>
        </a:accent3>
        <a:accent4>
          <a:srgbClr val="000000"/>
        </a:accent4>
        <a:accent5>
          <a:srgbClr val="FFFFFF"/>
        </a:accent5>
        <a:accent6>
          <a:srgbClr val="DBDCD7"/>
        </a:accent6>
        <a:hlink>
          <a:srgbClr val="61634F"/>
        </a:hlink>
        <a:folHlink>
          <a:srgbClr val="9D9F87"/>
        </a:folHlink>
      </a:clrScheme>
      <a:clrMap bg1="lt1" tx1="dk1" bg2="lt2" tx2="dk2" accent1="accent1" accent2="accent2" accent3="accent3" accent4="accent4" accent5="accent5" accent6="accent6" hlink="hlink" folHlink="folHlink"/>
    </a:extraClrScheme>
    <a:extraClrScheme>
      <a:clrScheme name="Template Ammann Group 2">
        <a:dk1>
          <a:srgbClr val="000000"/>
        </a:dk1>
        <a:lt1>
          <a:srgbClr val="FFFFFF"/>
        </a:lt1>
        <a:dk2>
          <a:srgbClr val="FFFFFF"/>
        </a:dk2>
        <a:lt2>
          <a:srgbClr val="586972"/>
        </a:lt2>
        <a:accent1>
          <a:srgbClr val="FFFFFF"/>
        </a:accent1>
        <a:accent2>
          <a:srgbClr val="F0F2F4"/>
        </a:accent2>
        <a:accent3>
          <a:srgbClr val="FFFFFF"/>
        </a:accent3>
        <a:accent4>
          <a:srgbClr val="000000"/>
        </a:accent4>
        <a:accent5>
          <a:srgbClr val="FFFFFF"/>
        </a:accent5>
        <a:accent6>
          <a:srgbClr val="D9DBDD"/>
        </a:accent6>
        <a:hlink>
          <a:srgbClr val="61634F"/>
        </a:hlink>
        <a:folHlink>
          <a:srgbClr val="8299A6"/>
        </a:folHlink>
      </a:clrScheme>
      <a:clrMap bg1="lt1" tx1="dk1" bg2="lt2" tx2="dk2" accent1="accent1" accent2="accent2" accent3="accent3" accent4="accent4" accent5="accent5" accent6="accent6" hlink="hlink" folHlink="folHlink"/>
    </a:extraClrScheme>
    <a:extraClrScheme>
      <a:clrScheme name="Template Ammann Group 3">
        <a:dk1>
          <a:srgbClr val="000000"/>
        </a:dk1>
        <a:lt1>
          <a:srgbClr val="FFFFFF"/>
        </a:lt1>
        <a:dk2>
          <a:srgbClr val="FFFFFF"/>
        </a:dk2>
        <a:lt2>
          <a:srgbClr val="A88E0E"/>
        </a:lt2>
        <a:accent1>
          <a:srgbClr val="FFFFFF"/>
        </a:accent1>
        <a:accent2>
          <a:srgbClr val="F6F3E6"/>
        </a:accent2>
        <a:accent3>
          <a:srgbClr val="FFFFFF"/>
        </a:accent3>
        <a:accent4>
          <a:srgbClr val="000000"/>
        </a:accent4>
        <a:accent5>
          <a:srgbClr val="FFFFFF"/>
        </a:accent5>
        <a:accent6>
          <a:srgbClr val="DFDCD0"/>
        </a:accent6>
        <a:hlink>
          <a:srgbClr val="61634F"/>
        </a:hlink>
        <a:folHlink>
          <a:srgbClr val="CBBB6E"/>
        </a:folHlink>
      </a:clrScheme>
      <a:clrMap bg1="lt1" tx1="dk1" bg2="lt2" tx2="dk2" accent1="accent1" accent2="accent2" accent3="accent3" accent4="accent4" accent5="accent5" accent6="accent6" hlink="hlink" folHlink="folHlink"/>
    </a:extraClrScheme>
    <a:extraClrScheme>
      <a:clrScheme name="Template Ammann Group 4">
        <a:dk1>
          <a:srgbClr val="000000"/>
        </a:dk1>
        <a:lt1>
          <a:srgbClr val="FFFFFF"/>
        </a:lt1>
        <a:dk2>
          <a:srgbClr val="FFFFFF"/>
        </a:dk2>
        <a:lt2>
          <a:srgbClr val="69941A"/>
        </a:lt2>
        <a:accent1>
          <a:srgbClr val="FFFFFF"/>
        </a:accent1>
        <a:accent2>
          <a:srgbClr val="F6F6EA"/>
        </a:accent2>
        <a:accent3>
          <a:srgbClr val="FFFFFF"/>
        </a:accent3>
        <a:accent4>
          <a:srgbClr val="000000"/>
        </a:accent4>
        <a:accent5>
          <a:srgbClr val="FFFFFF"/>
        </a:accent5>
        <a:accent6>
          <a:srgbClr val="DFDFD4"/>
        </a:accent6>
        <a:hlink>
          <a:srgbClr val="61634F"/>
        </a:hlink>
        <a:folHlink>
          <a:srgbClr val="9FB444"/>
        </a:folHlink>
      </a:clrScheme>
      <a:clrMap bg1="lt1" tx1="dk1" bg2="lt2" tx2="dk2" accent1="accent1" accent2="accent2" accent3="accent3" accent4="accent4" accent5="accent5" accent6="accent6" hlink="hlink" folHlink="folHlink"/>
    </a:extraClrScheme>
    <a:extraClrScheme>
      <a:clrScheme name="Template Ammann Group 5">
        <a:dk1>
          <a:srgbClr val="000000"/>
        </a:dk1>
        <a:lt1>
          <a:srgbClr val="FFFFFF"/>
        </a:lt1>
        <a:dk2>
          <a:srgbClr val="FFFFFF"/>
        </a:dk2>
        <a:lt2>
          <a:srgbClr val="8CA89B"/>
        </a:lt2>
        <a:accent1>
          <a:srgbClr val="FFFFFF"/>
        </a:accent1>
        <a:accent2>
          <a:srgbClr val="F1F5F3"/>
        </a:accent2>
        <a:accent3>
          <a:srgbClr val="FFFFFF"/>
        </a:accent3>
        <a:accent4>
          <a:srgbClr val="000000"/>
        </a:accent4>
        <a:accent5>
          <a:srgbClr val="FFFFFF"/>
        </a:accent5>
        <a:accent6>
          <a:srgbClr val="DADEDC"/>
        </a:accent6>
        <a:hlink>
          <a:srgbClr val="61634F"/>
        </a:hlink>
        <a:folHlink>
          <a:srgbClr val="BACBC3"/>
        </a:folHlink>
      </a:clrScheme>
      <a:clrMap bg1="lt1" tx1="dk1" bg2="lt2" tx2="dk2" accent1="accent1" accent2="accent2" accent3="accent3" accent4="accent4" accent5="accent5" accent6="accent6" hlink="hlink" folHlink="folHlink"/>
    </a:extraClrScheme>
    <a:extraClrScheme>
      <a:clrScheme name="Template Ammann Group 6">
        <a:dk1>
          <a:srgbClr val="000000"/>
        </a:dk1>
        <a:lt1>
          <a:srgbClr val="FFFFFF"/>
        </a:lt1>
        <a:dk2>
          <a:srgbClr val="FFFFFF"/>
        </a:dk2>
        <a:lt2>
          <a:srgbClr val="5B91C8"/>
        </a:lt2>
        <a:accent1>
          <a:srgbClr val="FFFFFF"/>
        </a:accent1>
        <a:accent2>
          <a:srgbClr val="EDF3F9"/>
        </a:accent2>
        <a:accent3>
          <a:srgbClr val="FFFFFF"/>
        </a:accent3>
        <a:accent4>
          <a:srgbClr val="000000"/>
        </a:accent4>
        <a:accent5>
          <a:srgbClr val="FFFFFF"/>
        </a:accent5>
        <a:accent6>
          <a:srgbClr val="D7DCE2"/>
        </a:accent6>
        <a:hlink>
          <a:srgbClr val="61634F"/>
        </a:hlink>
        <a:folHlink>
          <a:srgbClr val="9DBDDE"/>
        </a:folHlink>
      </a:clrScheme>
      <a:clrMap bg1="lt1" tx1="dk1" bg2="lt2" tx2="dk2" accent1="accent1" accent2="accent2" accent3="accent3" accent4="accent4" accent5="accent5" accent6="accent6" hlink="hlink" folHlink="folHlink"/>
    </a:extraClrScheme>
    <a:extraClrScheme>
      <a:clrScheme name="Template Ammann Group 7">
        <a:dk1>
          <a:srgbClr val="000000"/>
        </a:dk1>
        <a:lt1>
          <a:srgbClr val="FFFFFF"/>
        </a:lt1>
        <a:dk2>
          <a:srgbClr val="FFFFFF"/>
        </a:dk2>
        <a:lt2>
          <a:srgbClr val="586972"/>
        </a:lt2>
        <a:accent1>
          <a:srgbClr val="FFFFFF"/>
        </a:accent1>
        <a:accent2>
          <a:srgbClr val="FFFFFF"/>
        </a:accent2>
        <a:accent3>
          <a:srgbClr val="FFFFFF"/>
        </a:accent3>
        <a:accent4>
          <a:srgbClr val="000000"/>
        </a:accent4>
        <a:accent5>
          <a:srgbClr val="FFFFFF"/>
        </a:accent5>
        <a:accent6>
          <a:srgbClr val="E7E7E7"/>
        </a:accent6>
        <a:hlink>
          <a:srgbClr val="61634F"/>
        </a:hlink>
        <a:folHlink>
          <a:srgbClr val="8299A6"/>
        </a:folHlink>
      </a:clrScheme>
      <a:clrMap bg1="lt1" tx1="dk1" bg2="lt2" tx2="dk2" accent1="accent1" accent2="accent2" accent3="accent3" accent4="accent4" accent5="accent5" accent6="accent6" hlink="hlink" folHlink="folHlink"/>
    </a:extraClrScheme>
    <a:extraClrScheme>
      <a:clrScheme name="Template Ammann Group 8">
        <a:dk1>
          <a:srgbClr val="000000"/>
        </a:dk1>
        <a:lt1>
          <a:srgbClr val="FFFFFF"/>
        </a:lt1>
        <a:dk2>
          <a:srgbClr val="000000"/>
        </a:dk2>
        <a:lt2>
          <a:srgbClr val="DFE3E6"/>
        </a:lt2>
        <a:accent1>
          <a:srgbClr val="FFFFFF"/>
        </a:accent1>
        <a:accent2>
          <a:srgbClr val="FFFFFF"/>
        </a:accent2>
        <a:accent3>
          <a:srgbClr val="FFFFFF"/>
        </a:accent3>
        <a:accent4>
          <a:srgbClr val="000000"/>
        </a:accent4>
        <a:accent5>
          <a:srgbClr val="FFFFFF"/>
        </a:accent5>
        <a:accent6>
          <a:srgbClr val="E7E7E7"/>
        </a:accent6>
        <a:hlink>
          <a:srgbClr val="61634F"/>
        </a:hlink>
        <a:folHlink>
          <a:srgbClr val="8299A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ternal_x0020_Use_x0020_Restriction xmlns="dd8af9a3-312f-4aa7-baff-ea512915afb7" xsi:nil="true"/>
    <Release xmlns="dd8af9a3-312f-4aa7-baff-ea512915afb7">2013/06</Release>
    <Notes1 xmlns="dd8af9a3-312f-4aa7-baff-ea512915afb7" xsi:nil="true"/>
    <Responsible xmlns="dd8af9a3-312f-4aa7-baff-ea512915afb7">
      <UserInfo>
        <DisplayName>Biedermann, Andreas - BA</DisplayName>
        <AccountId>17</AccountId>
        <AccountType/>
      </UserInfo>
    </Responsible>
    <Log xmlns="dd8af9a3-312f-4aa7-baff-ea512915afb7" xsi:nil="true"/>
  </documentManagement>
</p:properties>
</file>

<file path=customXml/item3.xml><?xml version="1.0" encoding="utf-8"?>
<LongProperties xmlns="http://schemas.microsoft.com/office/2006/metadata/longProperties"/>
</file>

<file path=customXml/item4.xml><?xml version="1.0" encoding="utf-8"?>
<ct:contentTypeSchema xmlns:ct="http://schemas.microsoft.com/office/2006/metadata/contentType" xmlns:ma="http://schemas.microsoft.com/office/2006/metadata/properties/metaAttributes" ct:_="" ma:_="" ma:contentTypeName="Standard Presentation" ma:contentTypeID="0x010100C49E6D9A1E4620488F00DE1495A42DF20400B13E7FA5EE6CCE4385F08BC4B0AD7BB1" ma:contentTypeVersion="10" ma:contentTypeDescription="PowerPoint Presentation for Ammann | PowerPoint-Präsentation für Ammann" ma:contentTypeScope="" ma:versionID="7ec91940282b5574f8f6016ed960541a">
  <xsd:schema xmlns:xsd="http://www.w3.org/2001/XMLSchema" xmlns:xs="http://www.w3.org/2001/XMLSchema" xmlns:p="http://schemas.microsoft.com/office/2006/metadata/properties" xmlns:ns2="dd8af9a3-312f-4aa7-baff-ea512915afb7" targetNamespace="http://schemas.microsoft.com/office/2006/metadata/properties" ma:root="true" ma:fieldsID="b5f8d9d4a2bb2b03381b8ffd7ce8e684" ns2:_="">
    <xsd:import namespace="dd8af9a3-312f-4aa7-baff-ea512915afb7"/>
    <xsd:element name="properties">
      <xsd:complexType>
        <xsd:sequence>
          <xsd:element name="documentManagement">
            <xsd:complexType>
              <xsd:all>
                <xsd:element ref="ns2:Responsible" minOccurs="0"/>
                <xsd:element ref="ns2:External_x0020_Use_x0020_Restriction" minOccurs="0"/>
                <xsd:element ref="ns2:Release" minOccurs="0"/>
                <xsd:element ref="ns2:Notes1" minOccurs="0"/>
                <xsd:element ref="ns2:Lo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8af9a3-312f-4aa7-baff-ea512915afb7" elementFormDefault="qualified">
    <xsd:import namespace="http://schemas.microsoft.com/office/2006/documentManagement/types"/>
    <xsd:import namespace="http://schemas.microsoft.com/office/infopath/2007/PartnerControls"/>
    <xsd:element name="Responsible" ma:index="2" nillable="true" ma:displayName="Responsible" ma:description="Zuständig / Verantwortlich" ma:list="UserInfo" ma:SharePointGroup="5" ma:internalName="Responsible"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Use_x0020_Restriction" ma:index="3" nillable="true" ma:displayName="External Use Restriction" ma:description="Beschränkung zur externen Verwendung" ma:list="{a57ae279-eb7a-496d-a3ed-2bf75b03d343}" ma:internalName="External_x0020_Use_x0020_Restriction" ma:readOnly="false" ma:showField="Title" ma:web="dd8af9a3-312f-4aa7-baff-ea512915afb7">
      <xsd:simpleType>
        <xsd:restriction base="dms:Lookup"/>
      </xsd:simpleType>
    </xsd:element>
    <xsd:element name="Release" ma:index="4" nillable="true" ma:displayName="Release" ma:description="e.g. 2007-12-23 or 2010/A" ma:internalName="Release">
      <xsd:simpleType>
        <xsd:restriction base="dms:Text">
          <xsd:maxLength value="30"/>
        </xsd:restriction>
      </xsd:simpleType>
    </xsd:element>
    <xsd:element name="Notes1" ma:index="5" nillable="true" ma:displayName="Notes" ma:description="Description | Notizen, Beschreibung" ma:internalName="Notes1">
      <xsd:simpleType>
        <xsd:restriction base="dms:Note">
          <xsd:maxLength value="255"/>
        </xsd:restriction>
      </xsd:simpleType>
    </xsd:element>
    <xsd:element name="Log" ma:index="6" nillable="true" ma:displayName="Log" ma:internalName="Lo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6B0075-BBCD-48DE-9C41-1D5881EB2BD5}">
  <ds:schemaRefs>
    <ds:schemaRef ds:uri="http://schemas.microsoft.com/sharepoint/v3/contenttype/forms"/>
  </ds:schemaRefs>
</ds:datastoreItem>
</file>

<file path=customXml/itemProps2.xml><?xml version="1.0" encoding="utf-8"?>
<ds:datastoreItem xmlns:ds="http://schemas.openxmlformats.org/officeDocument/2006/customXml" ds:itemID="{E03D8592-6DC1-417E-A362-C652AD865B30}">
  <ds:schemaRefs>
    <ds:schemaRef ds:uri="http://schemas.microsoft.com/office/2006/metadata/properties"/>
    <ds:schemaRef ds:uri="http://schemas.microsoft.com/office/infopath/2007/PartnerControls"/>
    <ds:schemaRef ds:uri="dd8af9a3-312f-4aa7-baff-ea512915afb7"/>
  </ds:schemaRefs>
</ds:datastoreItem>
</file>

<file path=customXml/itemProps3.xml><?xml version="1.0" encoding="utf-8"?>
<ds:datastoreItem xmlns:ds="http://schemas.openxmlformats.org/officeDocument/2006/customXml" ds:itemID="{CCB36037-77D7-4481-870A-4F95EDA971B5}">
  <ds:schemaRefs>
    <ds:schemaRef ds:uri="http://schemas.microsoft.com/office/2006/metadata/longProperties"/>
  </ds:schemaRefs>
</ds:datastoreItem>
</file>

<file path=customXml/itemProps4.xml><?xml version="1.0" encoding="utf-8"?>
<ds:datastoreItem xmlns:ds="http://schemas.openxmlformats.org/officeDocument/2006/customXml" ds:itemID="{35B39FC0-F5BC-4409-9000-A577F542D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8af9a3-312f-4aa7-baff-ea512915af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Ammann PPTX Template</Template>
  <TotalTime>0</TotalTime>
  <Words>826</Words>
  <Application>Microsoft Office PowerPoint</Application>
  <PresentationFormat>Bildschirmpräsentation (4:3)</PresentationFormat>
  <Paragraphs>212</Paragraphs>
  <Slides>17</Slides>
  <Notes>9</Notes>
  <HiddenSlides>1</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Ammann PPTX Template</vt:lpstr>
      <vt:lpstr>Lowering the Asphalt Production Temperature</vt:lpstr>
      <vt:lpstr>Our Planet</vt:lpstr>
      <vt:lpstr>CO2 emission per ton of Asphalt in Australia</vt:lpstr>
      <vt:lpstr>Lower Temperature reduces Energy Consumption</vt:lpstr>
      <vt:lpstr>Loading of Hot Mix and Ammann Warm Foam</vt:lpstr>
      <vt:lpstr>Lower Emissions at the Construction Site</vt:lpstr>
      <vt:lpstr>Foaming: Same Viscosity at Lower Temperature</vt:lpstr>
      <vt:lpstr>Verdichtungsfenster – Abhängig von der Technologie</vt:lpstr>
      <vt:lpstr>Bitumen Foaming</vt:lpstr>
      <vt:lpstr>Ammann Foam Generator – Basic Principle</vt:lpstr>
      <vt:lpstr>Ammann Foam – Pure Foam Bitumen - 100 – 120 °C</vt:lpstr>
      <vt:lpstr>Ammann Warm Foam - Switzerland 2009</vt:lpstr>
      <vt:lpstr>Ammann Warm Foam - Switzerland 2009</vt:lpstr>
      <vt:lpstr>Foam Asphalt - Switzerland – 2012 – 115°C</vt:lpstr>
      <vt:lpstr>Low Temperature Asphalt Promotion</vt:lpstr>
      <vt:lpstr>Low Temperature Asphalt: All Parties have to Contribute</vt:lpstr>
      <vt:lpstr>Productivity Partnership for a Lifetime</vt:lpstr>
    </vt:vector>
  </TitlesOfParts>
  <Manager>andreas.biedermann@ammann-group.com</Manager>
  <Company>Ammann Schweiz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Productivity Partnership for a Lifetime</dc:title>
  <dc:creator>Biedermann, Andreas - BA</dc:creator>
  <cp:keywords>Ammann Group; Template</cp:keywords>
  <cp:lastModifiedBy>Moser, Jürg - MoJ</cp:lastModifiedBy>
  <cp:revision>13</cp:revision>
  <dcterms:created xsi:type="dcterms:W3CDTF">2013-06-25T07:18:06Z</dcterms:created>
  <dcterms:modified xsi:type="dcterms:W3CDTF">2015-03-05T16:05:17Z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og">
    <vt:lpwstr/>
  </property>
  <property fmtid="{D5CDD505-2E9C-101B-9397-08002B2CF9AE}" pid="3" name="Notes1">
    <vt:lpwstr/>
  </property>
  <property fmtid="{D5CDD505-2E9C-101B-9397-08002B2CF9AE}" pid="4" name="Release">
    <vt:lpwstr/>
  </property>
  <property fmtid="{D5CDD505-2E9C-101B-9397-08002B2CF9AE}" pid="5" name="Order">
    <vt:lpwstr>27300.0000000000</vt:lpwstr>
  </property>
  <property fmtid="{D5CDD505-2E9C-101B-9397-08002B2CF9AE}" pid="6" name="ContentType">
    <vt:lpwstr>Document</vt:lpwstr>
  </property>
  <property fmtid="{D5CDD505-2E9C-101B-9397-08002B2CF9AE}" pid="7" name="ContentTypeId">
    <vt:lpwstr>0x010100C49E6D9A1E4620488F00DE1495A42DF20400B13E7FA5EE6CCE4385F08BC4B0AD7BB1</vt:lpwstr>
  </property>
  <property fmtid="{D5CDD505-2E9C-101B-9397-08002B2CF9AE}" pid="8" name="Function">
    <vt:lpwstr>2</vt:lpwstr>
  </property>
  <property fmtid="{D5CDD505-2E9C-101B-9397-08002B2CF9AE}" pid="9" name="ISO Number">
    <vt:lpwstr>8.5.</vt:lpwstr>
  </property>
  <property fmtid="{D5CDD505-2E9C-101B-9397-08002B2CF9AE}" pid="10" name="Locations">
    <vt:lpwstr>131214152091110191665172431878</vt:lpwstr>
  </property>
  <property fmtid="{D5CDD505-2E9C-101B-9397-08002B2CF9AE}" pid="11" name="Approvers">
    <vt:lpwstr>INDUSTRIE\amphap585</vt:lpwstr>
  </property>
  <property fmtid="{D5CDD505-2E9C-101B-9397-08002B2CF9AE}" pid="12" name="Editors">
    <vt:lpwstr>INDUSTRIE\aagba17</vt:lpwstr>
  </property>
  <property fmtid="{D5CDD505-2E9C-101B-9397-08002B2CF9AE}" pid="13" name="Topic">
    <vt:lpwstr>7</vt:lpwstr>
  </property>
  <property fmtid="{D5CDD505-2E9C-101B-9397-08002B2CF9AE}" pid="14" name="Type of Guideline">
    <vt:lpwstr>13</vt:lpwstr>
  </property>
  <property fmtid="{D5CDD505-2E9C-101B-9397-08002B2CF9AE}" pid="15" name="Organizational Unit">
    <vt:lpwstr>113110</vt:lpwstr>
  </property>
  <property fmtid="{D5CDD505-2E9C-101B-9397-08002B2CF9AE}" pid="16" name="Reviewers">
    <vt:lpwstr>INDUSTRIE\amphap585</vt:lpwstr>
  </property>
</Properties>
</file>