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8" r:id="rId2"/>
    <p:sldId id="329" r:id="rId3"/>
    <p:sldId id="330" r:id="rId4"/>
    <p:sldId id="331" r:id="rId5"/>
    <p:sldId id="332" r:id="rId6"/>
    <p:sldId id="333" r:id="rId7"/>
    <p:sldId id="335" r:id="rId8"/>
    <p:sldId id="394" r:id="rId9"/>
    <p:sldId id="383" r:id="rId10"/>
    <p:sldId id="382" r:id="rId11"/>
    <p:sldId id="339" r:id="rId12"/>
    <p:sldId id="336" r:id="rId13"/>
    <p:sldId id="338" r:id="rId14"/>
    <p:sldId id="342" r:id="rId15"/>
    <p:sldId id="379" r:id="rId16"/>
    <p:sldId id="371" r:id="rId17"/>
    <p:sldId id="372" r:id="rId18"/>
    <p:sldId id="343" r:id="rId19"/>
    <p:sldId id="344" r:id="rId20"/>
    <p:sldId id="345" r:id="rId21"/>
    <p:sldId id="358" r:id="rId22"/>
    <p:sldId id="384" r:id="rId23"/>
    <p:sldId id="373" r:id="rId24"/>
    <p:sldId id="374" r:id="rId25"/>
    <p:sldId id="375" r:id="rId26"/>
    <p:sldId id="376" r:id="rId27"/>
    <p:sldId id="377" r:id="rId28"/>
    <p:sldId id="354" r:id="rId29"/>
    <p:sldId id="356" r:id="rId30"/>
    <p:sldId id="357" r:id="rId31"/>
    <p:sldId id="359" r:id="rId32"/>
    <p:sldId id="387" r:id="rId33"/>
    <p:sldId id="388" r:id="rId34"/>
    <p:sldId id="389" r:id="rId35"/>
    <p:sldId id="391" r:id="rId36"/>
    <p:sldId id="392" r:id="rId37"/>
    <p:sldId id="334" r:id="rId38"/>
    <p:sldId id="378" r:id="rId39"/>
    <p:sldId id="393" r:id="rId40"/>
    <p:sldId id="36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CC"/>
    <a:srgbClr val="FFFF00"/>
    <a:srgbClr val="A5EBE9"/>
    <a:srgbClr val="33CCCC"/>
    <a:srgbClr val="FFC5B7"/>
    <a:srgbClr val="FFD5D5"/>
    <a:srgbClr val="FF8F8F"/>
    <a:srgbClr val="FF8B8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8764-AD67-4036-9FD9-A8F4601B621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49A2-C7C0-447D-8F7C-86FACF3E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65A1-E2FD-4CCD-8B77-4AA3F3338794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AE559-FA23-4CCC-A687-0E4242E96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7ADF07B-6AFB-4231-B8C9-BB68E6404D09}" type="slidenum">
              <a:rPr lang="fr-FR" altLang="en-US">
                <a:latin typeface="Arial" charset="0"/>
              </a:rPr>
              <a:pPr eaLnBrk="1" hangingPunct="1"/>
              <a:t>1</a:t>
            </a:fld>
            <a:endParaRPr lang="fr-FR" alt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5C8BD3B-FE80-4F63-B791-0A5E77C41929}" type="slidenum">
              <a:rPr lang="fr-FR" altLang="en-US">
                <a:latin typeface="Arial" charset="0"/>
              </a:rPr>
              <a:pPr eaLnBrk="1" hangingPunct="1"/>
              <a:t>12</a:t>
            </a:fld>
            <a:endParaRPr lang="fr-FR" alt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D45BFFC-F22C-461B-B82B-ADF6D0733AA3}" type="slidenum">
              <a:rPr lang="fr-FR" altLang="en-US">
                <a:latin typeface="Arial" charset="0"/>
              </a:rPr>
              <a:pPr eaLnBrk="1" hangingPunct="1"/>
              <a:t>13</a:t>
            </a:fld>
            <a:endParaRPr lang="fr-FR" alt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23C2D28-4438-436C-8BD5-5B4929B62A55}" type="slidenum">
              <a:rPr lang="fr-FR" altLang="en-US">
                <a:latin typeface="Arial" charset="0"/>
              </a:rPr>
              <a:pPr eaLnBrk="1" hangingPunct="1"/>
              <a:t>14</a:t>
            </a:fld>
            <a:endParaRPr lang="fr-FR" alt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A2AC564-DE59-4814-A87A-FA7676E4D87B}" type="slidenum">
              <a:rPr lang="fr-FR" altLang="en-US">
                <a:latin typeface="Arial" charset="0"/>
              </a:rPr>
              <a:pPr eaLnBrk="1" hangingPunct="1"/>
              <a:t>18</a:t>
            </a:fld>
            <a:endParaRPr lang="fr-FR" alt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620DA1C-BEC1-480F-B45A-BED077D3B8CD}" type="slidenum">
              <a:rPr lang="fr-FR" altLang="en-US">
                <a:latin typeface="Arial" charset="0"/>
              </a:rPr>
              <a:pPr eaLnBrk="1" hangingPunct="1"/>
              <a:t>19</a:t>
            </a:fld>
            <a:endParaRPr lang="fr-FR" alt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77B55CE-DC63-4FB9-84D4-7CB6259525AD}" type="slidenum">
              <a:rPr lang="fr-FR" altLang="en-US">
                <a:latin typeface="Arial" charset="0"/>
              </a:rPr>
              <a:pPr eaLnBrk="1" hangingPunct="1"/>
              <a:t>20</a:t>
            </a:fld>
            <a:endParaRPr lang="fr-FR" alt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A6551BC-BAAC-4A30-955C-D810EDC40E0E}" type="slidenum">
              <a:rPr lang="fr-FR" altLang="en-US">
                <a:latin typeface="Arial" charset="0"/>
              </a:rPr>
              <a:pPr eaLnBrk="1" hangingPunct="1"/>
              <a:t>21</a:t>
            </a:fld>
            <a:endParaRPr lang="fr-FR" alt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9BC2EDF-38B7-4A39-BCFC-C26403EBEE4C}" type="slidenum">
              <a:rPr lang="fr-FR" altLang="en-US">
                <a:latin typeface="Arial" charset="0"/>
              </a:rPr>
              <a:pPr eaLnBrk="1" hangingPunct="1"/>
              <a:t>28</a:t>
            </a:fld>
            <a:endParaRPr lang="fr-FR" altLang="en-US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28971EC-5416-4DC7-926F-F4BB3D301F15}" type="slidenum">
              <a:rPr lang="fr-FR" altLang="en-US">
                <a:latin typeface="Arial" charset="0"/>
              </a:rPr>
              <a:pPr eaLnBrk="1" hangingPunct="1"/>
              <a:t>29</a:t>
            </a:fld>
            <a:endParaRPr lang="fr-FR" altLang="en-US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F1923D2-55F4-41D3-98EA-D6AA2F31A108}" type="slidenum">
              <a:rPr lang="fr-FR" altLang="en-US">
                <a:latin typeface="Arial" charset="0"/>
              </a:rPr>
              <a:pPr eaLnBrk="1" hangingPunct="1"/>
              <a:t>30</a:t>
            </a:fld>
            <a:endParaRPr lang="fr-FR" alt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2E10A41-4F37-4E7B-A26D-5F3AABC917EF}" type="slidenum">
              <a:rPr lang="fr-FR" altLang="en-US">
                <a:latin typeface="Arial" charset="0"/>
              </a:rPr>
              <a:pPr eaLnBrk="1" hangingPunct="1"/>
              <a:t>2</a:t>
            </a:fld>
            <a:endParaRPr lang="fr-FR" alt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AB00608-4F2F-4720-88F2-74C6EB31FE4B}" type="slidenum">
              <a:rPr lang="fr-FR" altLang="en-US">
                <a:latin typeface="Arial" charset="0"/>
              </a:rPr>
              <a:pPr eaLnBrk="1" hangingPunct="1"/>
              <a:t>37</a:t>
            </a:fld>
            <a:endParaRPr lang="fr-FR" alt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A4184EE-1FF0-4A76-8968-04375195D171}" type="slidenum">
              <a:rPr lang="fr-FR" altLang="en-US">
                <a:latin typeface="Arial" charset="0"/>
              </a:rPr>
              <a:pPr eaLnBrk="1" hangingPunct="1"/>
              <a:t>40</a:t>
            </a:fld>
            <a:endParaRPr lang="fr-FR" altLang="en-US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3EDE99F-6BA7-448B-8BD7-A4F252C1053C}" type="slidenum">
              <a:rPr lang="fr-FR" altLang="en-US">
                <a:latin typeface="Arial" charset="0"/>
              </a:rPr>
              <a:pPr eaLnBrk="1" hangingPunct="1"/>
              <a:t>3</a:t>
            </a:fld>
            <a:endParaRPr lang="fr-FR" alt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840DACC-5727-4E65-9DDE-21B5E4C22C08}" type="slidenum">
              <a:rPr lang="fr-FR" altLang="en-US">
                <a:latin typeface="Arial" charset="0"/>
              </a:rPr>
              <a:pPr eaLnBrk="1" hangingPunct="1"/>
              <a:t>4</a:t>
            </a:fld>
            <a:endParaRPr lang="fr-FR" alt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BCD9444-67B1-4DA3-8C7B-CA6CC894E1CA}" type="slidenum">
              <a:rPr lang="fr-FR" altLang="en-US">
                <a:latin typeface="Arial" charset="0"/>
              </a:rPr>
              <a:pPr eaLnBrk="1" hangingPunct="1"/>
              <a:t>5</a:t>
            </a:fld>
            <a:endParaRPr lang="fr-FR" alt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FB7A881-7B19-44A8-8273-5A9A8D63F823}" type="slidenum">
              <a:rPr lang="fr-FR" altLang="en-US">
                <a:latin typeface="Arial" charset="0"/>
              </a:rPr>
              <a:pPr eaLnBrk="1" hangingPunct="1"/>
              <a:t>6</a:t>
            </a:fld>
            <a:endParaRPr lang="fr-FR" alt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F39218D-51D3-40B0-B62C-58545EFE2A6B}" type="slidenum">
              <a:rPr lang="fr-FR" altLang="en-US">
                <a:latin typeface="Arial" charset="0"/>
              </a:rPr>
              <a:pPr eaLnBrk="1" hangingPunct="1"/>
              <a:t>7</a:t>
            </a:fld>
            <a:endParaRPr lang="fr-FR" alt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F39218D-51D3-40B0-B62C-58545EFE2A6B}" type="slidenum">
              <a:rPr lang="fr-FR" altLang="en-US">
                <a:latin typeface="Arial" charset="0"/>
              </a:rPr>
              <a:pPr eaLnBrk="1" hangingPunct="1"/>
              <a:t>8</a:t>
            </a:fld>
            <a:endParaRPr lang="fr-FR" alt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4E63DF4-41CD-4C2D-8154-27AC0A3881CA}" type="slidenum">
              <a:rPr lang="fr-FR" altLang="en-US">
                <a:latin typeface="Arial" charset="0"/>
              </a:rPr>
              <a:pPr eaLnBrk="1" hangingPunct="1"/>
              <a:t>11</a:t>
            </a:fld>
            <a:endParaRPr lang="fr-FR" alt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916832"/>
            <a:ext cx="7272808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3647455"/>
            <a:ext cx="7272808" cy="17777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2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28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1375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4D27-0607-4510-8BCB-2E855428D57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4780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711349"/>
            <a:ext cx="7200800" cy="459797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1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3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0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3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3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/>
          <a:stretch/>
        </p:blipFill>
        <p:spPr>
          <a:xfrm>
            <a:off x="-5715" y="3918066"/>
            <a:ext cx="1440000" cy="95154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720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E396F4AB-D640-4590-9B59-3673D51833A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35" y="6334512"/>
            <a:ext cx="974841" cy="324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" y="2177921"/>
            <a:ext cx="1440000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" y="3198118"/>
            <a:ext cx="1440000" cy="72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6" y="-312"/>
            <a:ext cx="1440000" cy="11531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7" y="5905535"/>
            <a:ext cx="1440000" cy="95478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4" y="4870232"/>
            <a:ext cx="1440000" cy="10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"/>
          <a:stretch/>
        </p:blipFill>
        <p:spPr>
          <a:xfrm>
            <a:off x="1538" y="1153487"/>
            <a:ext cx="1440000" cy="10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rgbClr val="33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3399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spcBef>
          <a:spcPct val="20000"/>
        </a:spcBef>
        <a:buClr>
          <a:srgbClr val="333399"/>
        </a:buClr>
        <a:buSzPct val="95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361950" algn="l" defTabSz="914400" rtl="0" eaLnBrk="1" latinLnBrk="0" hangingPunct="1">
        <a:spcBef>
          <a:spcPct val="20000"/>
        </a:spcBef>
        <a:buClr>
          <a:srgbClr val="333399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3339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3339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648" y="1380653"/>
            <a:ext cx="7707465" cy="52887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HRvatsko </a:t>
            </a:r>
            <a:r>
              <a:rPr lang="hr-HR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asfaltersko</a:t>
            </a:r>
            <a: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društvo</a:t>
            </a: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hr-H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en-US" sz="4400" b="1" dirty="0" smtClean="0">
                <a:solidFill>
                  <a:schemeClr val="accent1"/>
                </a:solidFill>
                <a:latin typeface="+mn-lt"/>
              </a:rPr>
              <a:t>Cold In situ </a:t>
            </a:r>
            <a:r>
              <a:rPr lang="en-US" altLang="en-US" sz="4400" b="1" dirty="0" smtClean="0">
                <a:solidFill>
                  <a:schemeClr val="accent1"/>
                </a:solidFill>
                <a:latin typeface="+mn-lt"/>
              </a:rPr>
              <a:t>recycling</a:t>
            </a:r>
            <a:r>
              <a:rPr lang="hr-HR" altLang="en-US" sz="4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altLang="en-US" sz="4400" b="1" dirty="0" smtClean="0">
                <a:solidFill>
                  <a:schemeClr val="accent1"/>
                </a:solidFill>
                <a:latin typeface="+mn-lt"/>
              </a:rPr>
              <a:t>and</a:t>
            </a:r>
            <a:br>
              <a:rPr lang="en-US" altLang="en-US" sz="44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altLang="en-US" sz="4400" b="1" dirty="0" smtClean="0">
                <a:solidFill>
                  <a:schemeClr val="accent1"/>
                </a:solidFill>
                <a:latin typeface="+mn-lt"/>
              </a:rPr>
              <a:t>very thin asphalt concrete</a:t>
            </a:r>
            <a:r>
              <a:rPr lang="hr-HR" altLang="en-US" sz="44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hr-HR" altLang="en-US" sz="4400" b="1" dirty="0" smtClean="0">
                <a:solidFill>
                  <a:schemeClr val="accent1"/>
                </a:solidFill>
                <a:latin typeface="+mn-lt"/>
              </a:rPr>
            </a:br>
            <a:r>
              <a:rPr lang="hr-HR" altLang="en-US" sz="4400" b="1" dirty="0" smtClean="0">
                <a:solidFill>
                  <a:schemeClr val="accent1"/>
                </a:solidFill>
                <a:latin typeface="+mn-lt"/>
              </a:rPr>
              <a:t>- 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French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technology</a:t>
            </a:r>
            <a:r>
              <a:rPr lang="en-US" altLang="en-US" sz="4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altLang="en-US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JP </a:t>
            </a:r>
            <a:r>
              <a:rPr lang="en-US" b="1" dirty="0" err="1" smtClean="0">
                <a:solidFill>
                  <a:schemeClr val="accent1"/>
                </a:solidFill>
                <a:latin typeface="+mn-lt"/>
              </a:rPr>
              <a:t>Michaut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altLang="en-US" sz="4000" b="1" dirty="0" smtClean="0">
                <a:solidFill>
                  <a:schemeClr val="tx2"/>
                </a:solidFill>
              </a:rPr>
              <a:t/>
            </a:r>
            <a:br>
              <a:rPr lang="en-US" altLang="en-US" sz="4000" b="1" dirty="0" smtClean="0">
                <a:solidFill>
                  <a:schemeClr val="tx2"/>
                </a:solidFill>
              </a:rPr>
            </a:br>
            <a:r>
              <a:rPr lang="hr-HR" sz="2000" b="1" dirty="0">
                <a:solidFill>
                  <a:schemeClr val="tx1"/>
                </a:solidFill>
                <a:latin typeface="+mn-lt"/>
              </a:rPr>
              <a:t>Seminar ASFALTNI KOLNICI 2015</a:t>
            </a:r>
            <a:br>
              <a:rPr lang="hr-HR" sz="2000" b="1" dirty="0">
                <a:solidFill>
                  <a:schemeClr val="tx1"/>
                </a:solidFill>
                <a:latin typeface="+mn-lt"/>
              </a:rPr>
            </a:br>
            <a:r>
              <a:rPr lang="hr-HR" sz="2000" b="1" dirty="0">
                <a:solidFill>
                  <a:schemeClr val="tx1"/>
                </a:solidFill>
                <a:latin typeface="+mn-lt"/>
              </a:rPr>
              <a:t>Opatija, 05. – 06. 03. 2015</a:t>
            </a:r>
            <a:r>
              <a:rPr lang="fr-FR" alt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24" y="188640"/>
            <a:ext cx="1360510" cy="1192013"/>
          </a:xfrm>
          <a:prstGeom prst="rect">
            <a:avLst/>
          </a:prstGeom>
          <a:solidFill>
            <a:srgbClr val="4D4D4D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7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949472"/>
              </p:ext>
            </p:extLst>
          </p:nvPr>
        </p:nvGraphicFramePr>
        <p:xfrm>
          <a:off x="1475655" y="1556792"/>
          <a:ext cx="766834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011"/>
                <a:gridCol w="1622150"/>
                <a:gridCol w="1719417"/>
                <a:gridCol w="1673103"/>
                <a:gridCol w="1547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Emulsion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Cement 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Structural 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Wearing course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Wearing course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Structural reinforcement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Binder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Binder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course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Emulsion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Rejuvenating emulsion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Rejuvenating emulsion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Cement or similar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Binder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3 to 5 % residual binder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3 % residual binder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 2 % residual binder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7 % hydraulic binder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to 15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12 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12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smtClean="0"/>
                        <a:t>to 30 </a:t>
                      </a:r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100811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and Classification 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5552170"/>
            <a:ext cx="1152128" cy="173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3808" y="5638695"/>
            <a:ext cx="1152128" cy="6346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7058" y="5539350"/>
            <a:ext cx="1155062" cy="371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2" y="5913276"/>
            <a:ext cx="1152128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4020" y="5519767"/>
            <a:ext cx="1152128" cy="7535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02016" y="5484765"/>
            <a:ext cx="1152128" cy="262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02016" y="5769260"/>
            <a:ext cx="1152128" cy="7317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89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7294734"/>
              </p:ext>
            </p:extLst>
          </p:nvPr>
        </p:nvGraphicFramePr>
        <p:xfrm>
          <a:off x="1547813" y="1689919"/>
          <a:ext cx="7416675" cy="4215858"/>
        </p:xfrm>
        <a:graphic>
          <a:graphicData uri="http://schemas.openxmlformats.org/drawingml/2006/table">
            <a:tbl>
              <a:tblPr/>
              <a:tblGrid>
                <a:gridCol w="5688012"/>
                <a:gridCol w="1728663"/>
              </a:tblGrid>
              <a:tr h="57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Results of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Duriez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test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Modulus at 15° C (MPa)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Unbound graded aggregate stabilized with emulsion (class 1):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 at 14 days between 1.5 and 2.2 MPa and r/R &gt; 0.55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 at 14 days between 2.2 and 3.3MPa and r/R &gt; 0.55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1500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Recycled material with emulsion including 75 to 90% of reclaimed bituminous material (class 2):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 at 14 days lower than 4MPa and r/R &gt; 0.65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 at 14 days higher than 4 MPa and r/R &gt; 0.65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Recycled material with emulsion with more than  90% of reclaimed bituminous material (class 3):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 at 14 days higher than 4 MPa and r/R &gt;0.70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Other cases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2337188" y="6021388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charset="0"/>
              </a:rPr>
              <a:t>Correlation used in France between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</a:rPr>
              <a:t>Duriez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</a:rPr>
              <a:t> test results </a:t>
            </a:r>
            <a:r>
              <a:rPr lang="en-US" altLang="en-US" dirty="0" smtClean="0">
                <a:solidFill>
                  <a:srgbClr val="002060"/>
                </a:solidFill>
                <a:latin typeface="Arial" charset="0"/>
              </a:rPr>
              <a:t>      and estimated                                     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</a:rPr>
              <a:t>stiffness modulus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572000" y="1252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en-US" altLang="en-US" sz="2400" b="1">
              <a:solidFill>
                <a:srgbClr val="663300"/>
              </a:solidFill>
            </a:endParaRPr>
          </a:p>
        </p:txBody>
      </p:sp>
      <p:sp>
        <p:nvSpPr>
          <p:cNvPr id="15382" name="Rectangle 25"/>
          <p:cNvSpPr>
            <a:spLocks noGrp="1" noChangeArrowheads="1"/>
          </p:cNvSpPr>
          <p:nvPr>
            <p:ph type="title"/>
          </p:nvPr>
        </p:nvSpPr>
        <p:spPr>
          <a:xfrm>
            <a:off x="1547813" y="315690"/>
            <a:ext cx="7596187" cy="93684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 Cold in-situ recycling 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Mechanical performances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F4D27-0607-4510-8BCB-2E855428D578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399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61257" y="2492896"/>
            <a:ext cx="7297142" cy="3600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Field investigation (boring, deflection, visual aspect)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Characterization of the in situ materials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Feasibility of in situ recycling</a:t>
            </a:r>
          </a:p>
          <a:p>
            <a:pPr lvl="1"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Maximum size material</a:t>
            </a:r>
          </a:p>
          <a:p>
            <a:pPr lvl="1"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Old binder characteristics (Pen-R&amp;B)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7596336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 Cold in-situ recycling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Preliminary studies 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1680" y="2349500"/>
            <a:ext cx="7274520" cy="3760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Characterization of the material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Selection of the new binder to determine the need of rejuvenation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Binder determination according to the in situ total Asphalt concrete</a:t>
            </a:r>
          </a:p>
          <a:p>
            <a:pPr lvl="1"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Class I :   3 to 5 %</a:t>
            </a:r>
          </a:p>
          <a:p>
            <a:pPr lvl="1"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Class II :  1 to 3 %</a:t>
            </a:r>
          </a:p>
          <a:p>
            <a:pPr lvl="1"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Class III : Up to 2%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Mechanical properties: water resistance (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Duriez</a:t>
            </a:r>
            <a:r>
              <a:rPr lang="en-US" altLang="en-US" sz="2400" dirty="0" smtClean="0">
                <a:solidFill>
                  <a:srgbClr val="002060"/>
                </a:solidFill>
              </a:rPr>
              <a:t>) &amp; Gyratory Shear Press tests (PCG)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7668344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 Cold in-situ recycling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Mix design 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9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370013" y="2776538"/>
            <a:ext cx="2751137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92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70760"/>
              </p:ext>
            </p:extLst>
          </p:nvPr>
        </p:nvGraphicFramePr>
        <p:xfrm>
          <a:off x="1781436" y="3140968"/>
          <a:ext cx="7056784" cy="2447926"/>
        </p:xfrm>
        <a:graphic>
          <a:graphicData uri="http://schemas.openxmlformats.org/drawingml/2006/table">
            <a:tbl>
              <a:tblPr/>
              <a:tblGrid>
                <a:gridCol w="3600400"/>
                <a:gridCol w="1841550"/>
                <a:gridCol w="1614834"/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BEFORE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Pen at  25 °C (0,1 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5 - 11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15 - 22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R&amp;B (°C)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80 - 92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62 - 84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1619672" y="1741274"/>
            <a:ext cx="7524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  <a:latin typeface="Arial" charset="0"/>
              </a:rPr>
              <a:t>REJUVENATION AGEING BINDER</a:t>
            </a:r>
          </a:p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  <a:latin typeface="Arial" charset="0"/>
              </a:rPr>
              <a:t>Target : R&amp;B  decrease from 5 to 15° C </a:t>
            </a:r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1475656" y="188640"/>
            <a:ext cx="76683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333399"/>
                </a:solidFill>
                <a:latin typeface="Arial" charset="0"/>
              </a:rPr>
              <a:t>Novacol  </a:t>
            </a:r>
            <a:r>
              <a:rPr lang="en-US" altLang="en-US" sz="3600" b="1" dirty="0">
                <a:solidFill>
                  <a:srgbClr val="333399"/>
                </a:solidFill>
                <a:latin typeface="Arial" charset="0"/>
              </a:rPr>
              <a:t>Cold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 charset="0"/>
              </a:rPr>
              <a:t>in-situ recycling </a:t>
            </a:r>
            <a:endParaRPr lang="en-US" altLang="en-US" sz="36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5656" y="1721345"/>
            <a:ext cx="7200800" cy="459797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 situ recycling as binder course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Sealing coat after compaction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Wearing course is adapted to the traffic: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Surface dressing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Micro surfacing,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Thin AC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Thick AC for Heavy traffic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224136"/>
          </a:xfrm>
        </p:spPr>
        <p:txBody>
          <a:bodyPr/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Wearing course In situ treatment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Photo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653" y="1556792"/>
            <a:ext cx="1833347" cy="1374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10" descr="DSCN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1863009" cy="1397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9" descr="Colmat RD110 -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836770" cy="13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78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91680" y="1412776"/>
            <a:ext cx="5976664" cy="459797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Depth from 5 to 7 cm thick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Calibrated reclaimed asphalt (milling procedure and old wearing course quality)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Special emulsion for a good coating and for rejuvenating the old binder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0800" cy="1224136"/>
          </a:xfrm>
        </p:spPr>
        <p:txBody>
          <a:bodyPr/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situ recycling as wearing course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31410"/>
              </p:ext>
            </p:extLst>
          </p:nvPr>
        </p:nvGraphicFramePr>
        <p:xfrm>
          <a:off x="2267744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R&amp;B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Fraass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E:\Sauv 160114\Base Doc\Photos\Archives\NOVA\novacol\Luchon 2010\PHOTOS RD150 LUCHON\RD125 LUCHON PL2\DSC01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124" y="2924944"/>
            <a:ext cx="2138314" cy="1603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SC019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211" y="1340768"/>
            <a:ext cx="2111872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44179"/>
              </p:ext>
            </p:extLst>
          </p:nvPr>
        </p:nvGraphicFramePr>
        <p:xfrm>
          <a:off x="1626474" y="3212976"/>
          <a:ext cx="7200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486"/>
                <a:gridCol w="1584176"/>
                <a:gridCol w="1584176"/>
                <a:gridCol w="144706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month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 in 1/10mm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R&amp;B  in 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Fraass</a:t>
                      </a:r>
                      <a:r>
                        <a:rPr lang="en-US" dirty="0" smtClean="0"/>
                        <a:t> point in 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 in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Stiffness in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Texture depth in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situ recycling as wearing course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94000" y="1916832"/>
            <a:ext cx="534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Mechanical characteristic evolution</a:t>
            </a:r>
            <a:endParaRPr lang="en-US" sz="2800" dirty="0"/>
          </a:p>
        </p:txBody>
      </p:sp>
      <p:pic>
        <p:nvPicPr>
          <p:cNvPr id="7" name="Picture 7" descr="DSC01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63999"/>
            <a:ext cx="14144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vacarotte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0843" y="1741488"/>
            <a:ext cx="3116263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novacarotte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09738"/>
            <a:ext cx="31210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95513" y="1196975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6600"/>
                </a:solidFill>
                <a:latin typeface="Arial" charset="0"/>
              </a:rPr>
              <a:t>Perfect bonding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33663" y="3565525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altLang="en-US" sz="2400" b="1">
                <a:solidFill>
                  <a:srgbClr val="FF6600"/>
                </a:solidFill>
                <a:latin typeface="Arial" charset="0"/>
              </a:rPr>
              <a:t>BEFORE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46738" y="5218113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altLang="en-US" sz="2400" b="1">
                <a:solidFill>
                  <a:srgbClr val="FF6600"/>
                </a:solidFill>
                <a:latin typeface="Arial" charset="0"/>
              </a:rPr>
              <a:t>AFTER</a:t>
            </a:r>
          </a:p>
        </p:txBody>
      </p:sp>
      <p:sp>
        <p:nvSpPr>
          <p:cNvPr id="19464" name="Rectangle 12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7667203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Cold in-situ recycling 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5148263" cy="3860800"/>
            <a:chOff x="0" y="0"/>
            <a:chExt cx="5148263" cy="3860800"/>
          </a:xfrm>
        </p:grpSpPr>
        <p:pic>
          <p:nvPicPr>
            <p:cNvPr id="20482" name="Picture 2" descr="DSC033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48263" cy="386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0" y="2349500"/>
              <a:ext cx="27003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6600"/>
                  </a:solidFill>
                  <a:latin typeface="Arial" charset="0"/>
                </a:rPr>
                <a:t>Before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979613" y="1916113"/>
            <a:ext cx="4487862" cy="3365500"/>
            <a:chOff x="1979613" y="1916113"/>
            <a:chExt cx="4487862" cy="3365500"/>
          </a:xfrm>
        </p:grpSpPr>
        <p:pic>
          <p:nvPicPr>
            <p:cNvPr id="20484" name="Picture 4" descr="DSC037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1916113"/>
              <a:ext cx="4487862" cy="336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627313" y="4221163"/>
              <a:ext cx="259238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6600"/>
                  </a:solidFill>
                  <a:latin typeface="Arial" charset="0"/>
                </a:rPr>
                <a:t>During</a:t>
              </a:r>
            </a:p>
          </p:txBody>
        </p:sp>
      </p:grpSp>
      <p:sp>
        <p:nvSpPr>
          <p:cNvPr id="12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4716463" y="3538538"/>
            <a:ext cx="4427537" cy="3319462"/>
            <a:chOff x="4716463" y="3538538"/>
            <a:chExt cx="4427537" cy="3319462"/>
          </a:xfrm>
        </p:grpSpPr>
        <p:pic>
          <p:nvPicPr>
            <p:cNvPr id="20486" name="Picture 6" descr="IMGP02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3538538"/>
              <a:ext cx="4427537" cy="331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364163" y="6278563"/>
              <a:ext cx="377983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6600"/>
                  </a:solidFill>
                  <a:latin typeface="Arial" charset="0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3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77863" y="6242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16263" y="6242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77863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16263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2636912"/>
            <a:ext cx="3600400" cy="2592388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NOVACOL from 1986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More than 25 years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More than 6,000,000m²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In different countries</a:t>
            </a:r>
          </a:p>
        </p:txBody>
      </p:sp>
      <p:pic>
        <p:nvPicPr>
          <p:cNvPr id="5127" name="Picture 10" descr="DSCN1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971627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3"/>
          <p:cNvSpPr>
            <a:spLocks noGrp="1" noChangeArrowheads="1"/>
          </p:cNvSpPr>
          <p:nvPr>
            <p:ph type="title"/>
          </p:nvPr>
        </p:nvSpPr>
        <p:spPr>
          <a:xfrm>
            <a:off x="1487488" y="116632"/>
            <a:ext cx="765651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 cold in situ recycling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9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0949" y="1916832"/>
            <a:ext cx="1371600" cy="4882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89613" y="1762125"/>
            <a:ext cx="274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2400">
                <a:solidFill>
                  <a:srgbClr val="663300"/>
                </a:solidFill>
                <a:latin typeface="Arial" charset="0"/>
              </a:rPr>
              <a:t>Very good bonding</a:t>
            </a:r>
          </a:p>
        </p:txBody>
      </p:sp>
      <p:pic>
        <p:nvPicPr>
          <p:cNvPr id="21508" name="Picture 4" descr="carottes novaco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724" y="3941916"/>
            <a:ext cx="3606403" cy="2704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07704" y="5229200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2400" dirty="0">
                <a:solidFill>
                  <a:srgbClr val="002060"/>
                </a:solidFill>
                <a:latin typeface="Arial" charset="0"/>
              </a:rPr>
              <a:t>Limoges airport </a:t>
            </a:r>
          </a:p>
        </p:txBody>
      </p:sp>
      <p:sp>
        <p:nvSpPr>
          <p:cNvPr id="21510" name="Rectangle 8"/>
          <p:cNvSpPr>
            <a:spLocks noGrp="1" noChangeArrowheads="1"/>
          </p:cNvSpPr>
          <p:nvPr>
            <p:ph type="title"/>
          </p:nvPr>
        </p:nvSpPr>
        <p:spPr>
          <a:xfrm>
            <a:off x="1550084" y="188640"/>
            <a:ext cx="7596336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Cold in situ recycling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302397" y="1700808"/>
            <a:ext cx="1509713" cy="3035300"/>
            <a:chOff x="2380207" y="3605826"/>
            <a:chExt cx="1509713" cy="3035300"/>
          </a:xfrm>
        </p:grpSpPr>
        <p:sp>
          <p:nvSpPr>
            <p:cNvPr id="8" name="Rectangle 17" descr="Tuiles"/>
            <p:cNvSpPr>
              <a:spLocks noChangeArrowheads="1"/>
            </p:cNvSpPr>
            <p:nvPr/>
          </p:nvSpPr>
          <p:spPr bwMode="auto">
            <a:xfrm>
              <a:off x="2380207" y="5345726"/>
              <a:ext cx="1392238" cy="1295400"/>
            </a:xfrm>
            <a:prstGeom prst="rect">
              <a:avLst/>
            </a:prstGeom>
            <a:pattFill prst="shingle">
              <a:fgClr>
                <a:srgbClr val="5F5F5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8" descr="75%"/>
            <p:cNvSpPr>
              <a:spLocks noChangeArrowheads="1"/>
            </p:cNvSpPr>
            <p:nvPr/>
          </p:nvSpPr>
          <p:spPr bwMode="auto">
            <a:xfrm>
              <a:off x="2389732" y="3605826"/>
              <a:ext cx="1382713" cy="585787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9" descr="70%"/>
            <p:cNvSpPr>
              <a:spLocks noChangeArrowheads="1"/>
            </p:cNvSpPr>
            <p:nvPr/>
          </p:nvSpPr>
          <p:spPr bwMode="auto">
            <a:xfrm>
              <a:off x="2389732" y="4191613"/>
              <a:ext cx="1382713" cy="1158875"/>
            </a:xfrm>
            <a:prstGeom prst="rect">
              <a:avLst/>
            </a:prstGeom>
            <a:pattFill prst="pct70">
              <a:fgClr>
                <a:srgbClr val="5F5F5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389732" y="4201138"/>
              <a:ext cx="15001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000" b="1" dirty="0">
                  <a:solidFill>
                    <a:srgbClr val="000000"/>
                  </a:solidFill>
                  <a:latin typeface="Times New Roman" pitchFamily="18" charset="0"/>
                </a:rPr>
                <a:t>13 cm</a:t>
              </a:r>
            </a:p>
            <a:p>
              <a:pPr eaLnBrk="1" hangingPunct="1"/>
              <a:r>
                <a:rPr lang="fr-FR" sz="2000" b="1" dirty="0">
                  <a:solidFill>
                    <a:srgbClr val="000000"/>
                  </a:solidFill>
                  <a:latin typeface="Times New Roman" pitchFamily="18" charset="0"/>
                </a:rPr>
                <a:t>NOVACOL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581820" y="5361601"/>
              <a:ext cx="116205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000" b="1" dirty="0">
                  <a:solidFill>
                    <a:srgbClr val="000000"/>
                  </a:solidFill>
                  <a:latin typeface="Times New Roman" pitchFamily="18" charset="0"/>
                </a:rPr>
                <a:t>18 cm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Cement</a:t>
              </a:r>
              <a:r>
                <a:rPr lang="fr-FR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material</a:t>
              </a:r>
              <a:endParaRPr lang="fr-FR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380207" y="3685201"/>
              <a:ext cx="13636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rgbClr val="000000"/>
                  </a:solidFill>
                  <a:latin typeface="Times New Roman" pitchFamily="18" charset="0"/>
                </a:rPr>
                <a:t>5 cm </a:t>
              </a:r>
              <a:r>
                <a:rPr lang="fr-FR" sz="2000" dirty="0" smtClean="0">
                  <a:solidFill>
                    <a:srgbClr val="000000"/>
                  </a:solidFill>
                  <a:latin typeface="Times New Roman" pitchFamily="18" charset="0"/>
                </a:rPr>
                <a:t>AC</a:t>
              </a:r>
              <a:endParaRPr lang="fr-FR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590312" y="1990725"/>
            <a:ext cx="1412875" cy="2514600"/>
            <a:chOff x="319444" y="4104208"/>
            <a:chExt cx="1412875" cy="2514600"/>
          </a:xfrm>
        </p:grpSpPr>
        <p:sp>
          <p:nvSpPr>
            <p:cNvPr id="22" name="Rectangle 9" descr="60%"/>
            <p:cNvSpPr>
              <a:spLocks noChangeArrowheads="1"/>
            </p:cNvSpPr>
            <p:nvPr/>
          </p:nvSpPr>
          <p:spPr bwMode="auto">
            <a:xfrm>
              <a:off x="340081" y="4518546"/>
              <a:ext cx="1371600" cy="685800"/>
            </a:xfrm>
            <a:prstGeom prst="rect">
              <a:avLst/>
            </a:prstGeom>
            <a:pattFill prst="pct60">
              <a:fgClr>
                <a:srgbClr val="5F5F5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10" descr="Tuiles"/>
            <p:cNvSpPr>
              <a:spLocks noChangeArrowheads="1"/>
            </p:cNvSpPr>
            <p:nvPr/>
          </p:nvSpPr>
          <p:spPr bwMode="auto">
            <a:xfrm>
              <a:off x="340081" y="5171008"/>
              <a:ext cx="1371600" cy="1447800"/>
            </a:xfrm>
            <a:prstGeom prst="rect">
              <a:avLst/>
            </a:prstGeom>
            <a:pattFill prst="shingle">
              <a:fgClr>
                <a:srgbClr val="5F5F5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19444" y="4104208"/>
              <a:ext cx="14128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"/>
                </a:spcBef>
              </a:pPr>
              <a:r>
                <a:rPr lang="fr-FR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AC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with</a:t>
              </a:r>
              <a:r>
                <a:rPr lang="fr-FR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asbestos</a:t>
              </a:r>
              <a:endParaRPr lang="fr-FR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0281" y="4496321"/>
              <a:ext cx="703263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 dirty="0">
                  <a:solidFill>
                    <a:srgbClr val="000000"/>
                  </a:solidFill>
                  <a:latin typeface="Times New Roman" pitchFamily="18" charset="0"/>
                </a:rPr>
                <a:t>6 cm</a:t>
              </a:r>
            </a:p>
            <a:p>
              <a:pPr algn="ctr" eaLnBrk="1" hangingPunct="1"/>
              <a:r>
                <a:rPr lang="fr-FR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AC</a:t>
              </a:r>
              <a:endParaRPr lang="fr-FR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465493" y="5554191"/>
              <a:ext cx="112077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 dirty="0">
                  <a:solidFill>
                    <a:srgbClr val="000000"/>
                  </a:solidFill>
                  <a:latin typeface="Times New Roman" pitchFamily="18" charset="0"/>
                </a:rPr>
                <a:t>20 cm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Cement</a:t>
              </a:r>
              <a:r>
                <a:rPr lang="fr-FR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material</a:t>
              </a:r>
              <a:endParaRPr lang="fr-FR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947" y="1097646"/>
            <a:ext cx="3600211" cy="26837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7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Structure in place: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5 cm surface course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6 cm </a:t>
            </a:r>
            <a:r>
              <a:rPr lang="en-US" altLang="en-US" smtClean="0">
                <a:solidFill>
                  <a:srgbClr val="002060"/>
                </a:solidFill>
              </a:rPr>
              <a:t>Binder Course (AC)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The job :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In situ recycling: 8 cm depth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Rejuvenating emulsion: 2%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Wearing course : thin asphalt concrete (Ruflex) 4 cm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547664" y="115888"/>
            <a:ext cx="75963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333399"/>
                </a:solidFill>
                <a:latin typeface="Arial" charset="0"/>
              </a:rPr>
              <a:t>Novacol typical job site in France</a:t>
            </a:r>
            <a:endParaRPr lang="en-US" altLang="en-US" sz="36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3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22</a:t>
            </a:fld>
            <a:endParaRPr lang="fr-FR"/>
          </a:p>
        </p:txBody>
      </p:sp>
      <p:pic>
        <p:nvPicPr>
          <p:cNvPr id="1026" name="Picture 2" descr="C:\JPM\Produits GROUPE\Novacol et Recycold\Photo\Toulouse\CIMG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5"/>
            <a:ext cx="3983087" cy="29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JPM\Produits GROUPE\Novacol et Recycold\Photo\Toulouse\CIMG02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866297" cy="21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JPM\Produits GROUPE\Novacol et Recycold\Photo\Toulouse\CIMG0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64" y="3150029"/>
            <a:ext cx="4949201" cy="37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51303" y="4668472"/>
            <a:ext cx="259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Works under traffic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47664" y="1628800"/>
            <a:ext cx="7200800" cy="459797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Traffic:  150 &lt; HGV &lt; 300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Pavement reinforced in 2001 with: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4 cm thin AC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8 cm of in situ cold recycling with emulsion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Asphalt concrete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Unbound materials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1008112"/>
          </a:xfrm>
        </p:spPr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situ multi recycling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RD 125 Luchon_PR17_sens PR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9" y="3789040"/>
            <a:ext cx="3376612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0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19672" y="1400373"/>
            <a:ext cx="7200800" cy="45979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section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situ treatment: 8 cm thick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micro surfacing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section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milling of the existing wearing course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situ treatment: 8cm thick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4 cm thin AC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2010 maintenance 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6862489" y="1771105"/>
            <a:ext cx="2159000" cy="1419225"/>
            <a:chOff x="6862489" y="1771105"/>
            <a:chExt cx="2159000" cy="1419225"/>
          </a:xfrm>
        </p:grpSpPr>
        <p:sp>
          <p:nvSpPr>
            <p:cNvPr id="6" name="Rectangle 59" descr="Diagonales larges vers le bas"/>
            <p:cNvSpPr>
              <a:spLocks noChangeArrowheads="1"/>
            </p:cNvSpPr>
            <p:nvPr/>
          </p:nvSpPr>
          <p:spPr bwMode="auto">
            <a:xfrm>
              <a:off x="6862489" y="2275930"/>
              <a:ext cx="2159000" cy="914400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" name="Rectangle 60" descr="Grands confettis"/>
            <p:cNvSpPr>
              <a:spLocks noChangeArrowheads="1"/>
            </p:cNvSpPr>
            <p:nvPr/>
          </p:nvSpPr>
          <p:spPr bwMode="auto">
            <a:xfrm>
              <a:off x="6862489" y="1771105"/>
              <a:ext cx="2159000" cy="50482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64" descr="75 %"/>
          <p:cNvSpPr>
            <a:spLocks noChangeArrowheads="1"/>
          </p:cNvSpPr>
          <p:nvPr/>
        </p:nvSpPr>
        <p:spPr bwMode="auto">
          <a:xfrm>
            <a:off x="6862489" y="1556792"/>
            <a:ext cx="2159000" cy="215900"/>
          </a:xfrm>
          <a:prstGeom prst="rect">
            <a:avLst/>
          </a:prstGeom>
          <a:pattFill prst="pct75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9" descr="Diagonales larges vers le bas"/>
          <p:cNvSpPr>
            <a:spLocks noChangeArrowheads="1"/>
          </p:cNvSpPr>
          <p:nvPr/>
        </p:nvSpPr>
        <p:spPr bwMode="auto">
          <a:xfrm>
            <a:off x="6804248" y="5301977"/>
            <a:ext cx="2159000" cy="9144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60" descr="Grands confettis"/>
          <p:cNvSpPr>
            <a:spLocks noChangeArrowheads="1"/>
          </p:cNvSpPr>
          <p:nvPr/>
        </p:nvSpPr>
        <p:spPr bwMode="auto">
          <a:xfrm>
            <a:off x="6804248" y="4797152"/>
            <a:ext cx="2159000" cy="504825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4" descr="Treillis en pointillés"/>
          <p:cNvSpPr>
            <a:spLocks noChangeArrowheads="1"/>
          </p:cNvSpPr>
          <p:nvPr/>
        </p:nvSpPr>
        <p:spPr bwMode="auto">
          <a:xfrm>
            <a:off x="6804248" y="6021561"/>
            <a:ext cx="2159000" cy="504825"/>
          </a:xfrm>
          <a:prstGeom prst="rect">
            <a:avLst/>
          </a:prstGeom>
          <a:pattFill prst="dotDmnd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6862489" y="1772692"/>
            <a:ext cx="2159000" cy="96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4248" y="5157961"/>
            <a:ext cx="2159000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04248" y="4653136"/>
            <a:ext cx="2159000" cy="504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91680" y="1484784"/>
            <a:ext cx="7200800" cy="489654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section: 100% of reclaimed asphalt with 2% special emulsion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section: as above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720080"/>
          </a:xfrm>
        </p:spPr>
        <p:txBody>
          <a:bodyPr/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Binder   characteristics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17159"/>
              </p:ext>
            </p:extLst>
          </p:nvPr>
        </p:nvGraphicFramePr>
        <p:xfrm>
          <a:off x="2627784" y="278092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R&amp;B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Fraass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40174"/>
              </p:ext>
            </p:extLst>
          </p:nvPr>
        </p:nvGraphicFramePr>
        <p:xfrm>
          <a:off x="2627784" y="49411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R&amp;B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Fraass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604551"/>
              </p:ext>
            </p:extLst>
          </p:nvPr>
        </p:nvGraphicFramePr>
        <p:xfrm>
          <a:off x="1691680" y="2132856"/>
          <a:ext cx="7200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629"/>
                <a:gridCol w="864731"/>
                <a:gridCol w="1440180"/>
                <a:gridCol w="1440180"/>
                <a:gridCol w="14401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Traditional emulsion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R&amp;B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Special  emulsion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R&amp;B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Special   emulsion 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91565" y="1556792"/>
            <a:ext cx="7200800" cy="459797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All cores are stuck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Density: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Traditional emulsion : 82-85%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Special emulsion : 88-92%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27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DSC01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2856"/>
            <a:ext cx="1304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63468"/>
            <a:ext cx="2976562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79388" y="5775325"/>
            <a:ext cx="8713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RN 10 slow lane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: 20,000 vehicles / day, 16 % of HGV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002060"/>
                </a:solidFill>
                <a:latin typeface="Arial" charset="0"/>
              </a:rPr>
              <a:t> after 10 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years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no transversal deformation</a:t>
            </a:r>
          </a:p>
        </p:txBody>
      </p:sp>
      <p:pic>
        <p:nvPicPr>
          <p:cNvPr id="30723" name="Picture 5" descr="Image grap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98328"/>
            <a:ext cx="7943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75656" y="115888"/>
            <a:ext cx="76683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Arial" charset="0"/>
              </a:rPr>
              <a:t>Very high rutting resistance</a:t>
            </a:r>
            <a:br>
              <a:rPr lang="en-US" altLang="en-US" sz="32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en-US" altLang="en-US" sz="3200" b="1" dirty="0" smtClean="0">
                <a:solidFill>
                  <a:srgbClr val="002060"/>
                </a:solidFill>
                <a:latin typeface="Arial" charset="0"/>
              </a:rPr>
              <a:t>Transversal profile</a:t>
            </a:r>
            <a:endParaRPr lang="en-US" altLang="en-US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0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9210" y="1556792"/>
            <a:ext cx="7674790" cy="5112568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259632" y="201843"/>
            <a:ext cx="78843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333399"/>
                </a:solidFill>
                <a:latin typeface="Arial" charset="0"/>
              </a:rPr>
              <a:t>Life cycle analysis: energy consumption for </a:t>
            </a:r>
            <a:r>
              <a:rPr lang="en-US" altLang="en-US" sz="3200" b="1" dirty="0">
                <a:solidFill>
                  <a:srgbClr val="333399"/>
                </a:solidFill>
                <a:latin typeface="Arial" charset="0"/>
              </a:rPr>
              <a:t>1 m² </a:t>
            </a:r>
            <a:r>
              <a:rPr lang="en-US" altLang="en-US" sz="3200" b="1" dirty="0" smtClean="0">
                <a:solidFill>
                  <a:srgbClr val="333399"/>
                </a:solidFill>
                <a:latin typeface="Arial" charset="0"/>
              </a:rPr>
              <a:t>recycled road</a:t>
            </a:r>
            <a:endParaRPr lang="en-US" altLang="en-US" sz="32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5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77863" y="6242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16263" y="6242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77863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16263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1" name="Picture 8" descr="novacol maroc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75657" y="1565176"/>
            <a:ext cx="3971206" cy="4679950"/>
          </a:xfrm>
          <a:noFill/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Cold in-situ recycling  consists: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Tx/>
              <a:buChar char="-"/>
            </a:pPr>
            <a:r>
              <a:rPr lang="en-US" altLang="en-US" sz="2400" dirty="0" smtClean="0">
                <a:solidFill>
                  <a:srgbClr val="002060"/>
                </a:solidFill>
              </a:rPr>
              <a:t>milling or crushing the old pavement up to 20 cm depth, 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Tx/>
              <a:buChar char="-"/>
            </a:pPr>
            <a:r>
              <a:rPr lang="en-US" altLang="en-US" sz="2400" dirty="0" smtClean="0">
                <a:solidFill>
                  <a:srgbClr val="002060"/>
                </a:solidFill>
              </a:rPr>
              <a:t>incorporate in the same time in the milled and crushed material a bituminous emulsion, 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Tx/>
              <a:buChar char="-"/>
            </a:pPr>
            <a:r>
              <a:rPr lang="en-US" altLang="en-US" sz="2400" dirty="0" smtClean="0">
                <a:solidFill>
                  <a:srgbClr val="002060"/>
                </a:solidFill>
              </a:rPr>
              <a:t>In order to stabilize the recycled layer and to give it rejuvenation and cohesion.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The mixture is laid and compacted to constitute a new binder course</a:t>
            </a:r>
          </a:p>
        </p:txBody>
      </p:sp>
      <p:pic>
        <p:nvPicPr>
          <p:cNvPr id="6153" name="Picture 14" descr="martin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1686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6"/>
          <p:cNvSpPr>
            <a:spLocks noGrp="1" noChangeArrowheads="1"/>
          </p:cNvSpPr>
          <p:nvPr>
            <p:ph type="title"/>
          </p:nvPr>
        </p:nvSpPr>
        <p:spPr>
          <a:xfrm>
            <a:off x="1475657" y="115888"/>
            <a:ext cx="756084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What is the cold in-situ recycling?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642" y="1461084"/>
            <a:ext cx="7707357" cy="5136268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691680" y="115888"/>
            <a:ext cx="72728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333399"/>
                </a:solidFill>
                <a:latin typeface="Arial" charset="0"/>
              </a:rPr>
              <a:t>Life cycle analysis : GHG </a:t>
            </a:r>
            <a:r>
              <a:rPr lang="en-US" altLang="en-US" sz="3200" b="1" dirty="0">
                <a:solidFill>
                  <a:srgbClr val="333399"/>
                </a:solidFill>
                <a:latin typeface="Arial" charset="0"/>
              </a:rPr>
              <a:t>Emission for 1 m² recycled </a:t>
            </a:r>
            <a:r>
              <a:rPr lang="en-US" altLang="en-US" sz="3200" b="1" dirty="0" smtClean="0">
                <a:solidFill>
                  <a:srgbClr val="333399"/>
                </a:solidFill>
                <a:latin typeface="Arial" charset="0"/>
              </a:rPr>
              <a:t>pavement </a:t>
            </a:r>
            <a:endParaRPr lang="en-US" altLang="en-US" sz="32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3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3732" name="Picture 4" descr="CIMG0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71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CIMG0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0"/>
            <a:ext cx="60483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CIMG02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5763"/>
            <a:ext cx="524351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CIMG02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2888"/>
            <a:ext cx="543560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23728" y="1700808"/>
            <a:ext cx="6480720" cy="45979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European standard 13108-2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Thickness from 20 to 30 mm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Aggregates: LA20-MDE15-PSV 50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Grading 0/6 and 0/10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Modified bitumen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Water resistance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 classes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Class 1: void content 12/19%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Class 2: void content 20/25%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Mechanical stability (rutting test)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32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/>
              <a:t>Very thin asphalt concrete BBTM</a:t>
            </a:r>
            <a:endParaRPr lang="en-US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36231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none" dirty="0" smtClean="0"/>
              <a:t>French formulations </a:t>
            </a:r>
            <a:endParaRPr lang="en-US" sz="4400" b="1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5979"/>
            <a:ext cx="7668344" cy="46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35696" y="1772816"/>
            <a:ext cx="6912768" cy="37338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Main use 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High level of skid resistance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Low rolling noise </a:t>
            </a:r>
          </a:p>
          <a:p>
            <a:pPr marL="361950" lvl="1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Macro texture (Mean texture depth)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BBTM 0/6: 0.7 mm for 90%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BBTM 0/10: 0.9 mm for 90%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/>
              <a:t>BBTM  uses</a:t>
            </a:r>
            <a:endParaRPr lang="en-US" sz="4000" b="1" cap="none" dirty="0"/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5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2BFC9491-D7CE-486D-B78C-59432B048A06}" type="slidenum">
              <a:rPr lang="fr-FR" altLang="en-US"/>
              <a:pPr/>
              <a:t>35</a:t>
            </a:fld>
            <a:endParaRPr lang="fr-FR" altLang="en-US"/>
          </a:p>
        </p:txBody>
      </p:sp>
      <p:sp>
        <p:nvSpPr>
          <p:cNvPr id="460802" name="Line 2"/>
          <p:cNvSpPr>
            <a:spLocks noChangeShapeType="1"/>
          </p:cNvSpPr>
          <p:nvPr/>
        </p:nvSpPr>
        <p:spPr bwMode="auto">
          <a:xfrm>
            <a:off x="2552700" y="5791200"/>
            <a:ext cx="510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03" name="Line 3"/>
          <p:cNvSpPr>
            <a:spLocks noChangeShapeType="1"/>
          </p:cNvSpPr>
          <p:nvPr/>
        </p:nvSpPr>
        <p:spPr bwMode="auto">
          <a:xfrm flipV="1">
            <a:off x="2552700" y="14478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04" name="Freeform 4"/>
          <p:cNvSpPr>
            <a:spLocks/>
          </p:cNvSpPr>
          <p:nvPr/>
        </p:nvSpPr>
        <p:spPr bwMode="auto">
          <a:xfrm>
            <a:off x="2552700" y="1828800"/>
            <a:ext cx="4279900" cy="1905000"/>
          </a:xfrm>
          <a:custGeom>
            <a:avLst/>
            <a:gdLst>
              <a:gd name="T0" fmla="*/ 0 w 2976"/>
              <a:gd name="T1" fmla="*/ 0 h 1200"/>
              <a:gd name="T2" fmla="*/ 768 w 2976"/>
              <a:gd name="T3" fmla="*/ 576 h 1200"/>
              <a:gd name="T4" fmla="*/ 1488 w 2976"/>
              <a:gd name="T5" fmla="*/ 912 h 1200"/>
              <a:gd name="T6" fmla="*/ 2208 w 2976"/>
              <a:gd name="T7" fmla="*/ 1104 h 1200"/>
              <a:gd name="T8" fmla="*/ 2976 w 2976"/>
              <a:gd name="T9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6" h="1200">
                <a:moveTo>
                  <a:pt x="0" y="0"/>
                </a:moveTo>
                <a:cubicBezTo>
                  <a:pt x="260" y="212"/>
                  <a:pt x="520" y="424"/>
                  <a:pt x="768" y="576"/>
                </a:cubicBezTo>
                <a:cubicBezTo>
                  <a:pt x="1016" y="728"/>
                  <a:pt x="1248" y="824"/>
                  <a:pt x="1488" y="912"/>
                </a:cubicBezTo>
                <a:cubicBezTo>
                  <a:pt x="1728" y="1000"/>
                  <a:pt x="1960" y="1056"/>
                  <a:pt x="2208" y="1104"/>
                </a:cubicBezTo>
                <a:cubicBezTo>
                  <a:pt x="2456" y="1152"/>
                  <a:pt x="2848" y="1184"/>
                  <a:pt x="2976" y="12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05" name="Freeform 5"/>
          <p:cNvSpPr>
            <a:spLocks/>
          </p:cNvSpPr>
          <p:nvPr/>
        </p:nvSpPr>
        <p:spPr bwMode="auto">
          <a:xfrm>
            <a:off x="2552700" y="3733800"/>
            <a:ext cx="4279900" cy="1524000"/>
          </a:xfrm>
          <a:custGeom>
            <a:avLst/>
            <a:gdLst>
              <a:gd name="T0" fmla="*/ 0 w 2976"/>
              <a:gd name="T1" fmla="*/ 0 h 960"/>
              <a:gd name="T2" fmla="*/ 768 w 2976"/>
              <a:gd name="T3" fmla="*/ 432 h 960"/>
              <a:gd name="T4" fmla="*/ 1488 w 2976"/>
              <a:gd name="T5" fmla="*/ 672 h 960"/>
              <a:gd name="T6" fmla="*/ 2208 w 2976"/>
              <a:gd name="T7" fmla="*/ 816 h 960"/>
              <a:gd name="T8" fmla="*/ 2976 w 2976"/>
              <a:gd name="T9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6" h="960">
                <a:moveTo>
                  <a:pt x="0" y="0"/>
                </a:moveTo>
                <a:cubicBezTo>
                  <a:pt x="260" y="160"/>
                  <a:pt x="520" y="320"/>
                  <a:pt x="768" y="432"/>
                </a:cubicBezTo>
                <a:cubicBezTo>
                  <a:pt x="1016" y="544"/>
                  <a:pt x="1248" y="608"/>
                  <a:pt x="1488" y="672"/>
                </a:cubicBezTo>
                <a:cubicBezTo>
                  <a:pt x="1728" y="736"/>
                  <a:pt x="1960" y="768"/>
                  <a:pt x="2208" y="816"/>
                </a:cubicBezTo>
                <a:cubicBezTo>
                  <a:pt x="2456" y="864"/>
                  <a:pt x="2848" y="936"/>
                  <a:pt x="2976" y="9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346325" y="5791200"/>
            <a:ext cx="586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40          60          80        100         120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1849438" y="156527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0,70</a:t>
            </a:r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1849438" y="217487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0,60</a:t>
            </a: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849438" y="270827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0,50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1849438" y="324167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0,40</a:t>
            </a:r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1917700" y="3775075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0,30</a:t>
            </a: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1917700" y="4308475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0,20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1917700" y="4918075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0,10</a:t>
            </a:r>
          </a:p>
        </p:txBody>
      </p:sp>
      <p:sp>
        <p:nvSpPr>
          <p:cNvPr id="460814" name="Line 14"/>
          <p:cNvSpPr>
            <a:spLocks noChangeShapeType="1"/>
          </p:cNvSpPr>
          <p:nvPr/>
        </p:nvSpPr>
        <p:spPr bwMode="auto">
          <a:xfrm>
            <a:off x="2484438" y="1905000"/>
            <a:ext cx="68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5" name="Line 15"/>
          <p:cNvSpPr>
            <a:spLocks noChangeShapeType="1"/>
          </p:cNvSpPr>
          <p:nvPr/>
        </p:nvSpPr>
        <p:spPr bwMode="auto">
          <a:xfrm>
            <a:off x="2484438" y="24384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>
            <a:off x="2484438" y="29718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7" name="Line 17"/>
          <p:cNvSpPr>
            <a:spLocks noChangeShapeType="1"/>
          </p:cNvSpPr>
          <p:nvPr/>
        </p:nvSpPr>
        <p:spPr bwMode="auto">
          <a:xfrm>
            <a:off x="2484438" y="35052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8" name="Line 18"/>
          <p:cNvSpPr>
            <a:spLocks noChangeShapeType="1"/>
          </p:cNvSpPr>
          <p:nvPr/>
        </p:nvSpPr>
        <p:spPr bwMode="auto">
          <a:xfrm>
            <a:off x="2484438" y="41148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9" name="Line 19"/>
          <p:cNvSpPr>
            <a:spLocks noChangeShapeType="1"/>
          </p:cNvSpPr>
          <p:nvPr/>
        </p:nvSpPr>
        <p:spPr bwMode="auto">
          <a:xfrm>
            <a:off x="2484438" y="46482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2484438" y="5181600"/>
            <a:ext cx="434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1" name="Line 21"/>
          <p:cNvSpPr>
            <a:spLocks noChangeShapeType="1"/>
          </p:cNvSpPr>
          <p:nvPr/>
        </p:nvSpPr>
        <p:spPr bwMode="auto">
          <a:xfrm flipV="1">
            <a:off x="3657600" y="1828800"/>
            <a:ext cx="0" cy="403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2" name="Line 22"/>
          <p:cNvSpPr>
            <a:spLocks noChangeShapeType="1"/>
          </p:cNvSpPr>
          <p:nvPr/>
        </p:nvSpPr>
        <p:spPr bwMode="auto">
          <a:xfrm flipV="1">
            <a:off x="4692650" y="1828800"/>
            <a:ext cx="0" cy="403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3" name="Line 23"/>
          <p:cNvSpPr>
            <a:spLocks noChangeShapeType="1"/>
          </p:cNvSpPr>
          <p:nvPr/>
        </p:nvSpPr>
        <p:spPr bwMode="auto">
          <a:xfrm flipV="1">
            <a:off x="5727700" y="1828800"/>
            <a:ext cx="0" cy="403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4002088" y="2514600"/>
            <a:ext cx="1386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imes New Roman" pitchFamily="18" charset="0"/>
              </a:rPr>
              <a:t>9th </a:t>
            </a:r>
            <a:r>
              <a:rPr lang="en-US" altLang="en-US" sz="2400" dirty="0" err="1" smtClean="0">
                <a:latin typeface="Times New Roman" pitchFamily="18" charset="0"/>
              </a:rPr>
              <a:t>decile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25" name="Text Box 25"/>
          <p:cNvSpPr txBox="1">
            <a:spLocks noChangeArrowheads="1"/>
          </p:cNvSpPr>
          <p:nvPr/>
        </p:nvSpPr>
        <p:spPr bwMode="auto">
          <a:xfrm>
            <a:off x="4968875" y="5029200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dirty="0" smtClean="0">
                <a:latin typeface="Times New Roman" pitchFamily="18" charset="0"/>
              </a:rPr>
              <a:t>1st </a:t>
            </a:r>
            <a:r>
              <a:rPr lang="fr-FR" altLang="en-US" sz="2400" dirty="0" err="1" smtClean="0">
                <a:latin typeface="Times New Roman" pitchFamily="18" charset="0"/>
              </a:rPr>
              <a:t>decile</a:t>
            </a:r>
            <a:endParaRPr lang="fr-FR" altLang="en-US" sz="2400" dirty="0">
              <a:latin typeface="Times New Roman" pitchFamily="18" charset="0"/>
            </a:endParaRPr>
          </a:p>
        </p:txBody>
      </p:sp>
      <p:sp>
        <p:nvSpPr>
          <p:cNvPr id="460827" name="Text Box 27"/>
          <p:cNvSpPr txBox="1">
            <a:spLocks noChangeArrowheads="1"/>
          </p:cNvSpPr>
          <p:nvPr/>
        </p:nvSpPr>
        <p:spPr bwMode="auto">
          <a:xfrm>
            <a:off x="1931988" y="5410200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0,00</a:t>
            </a:r>
          </a:p>
        </p:txBody>
      </p:sp>
      <p:sp>
        <p:nvSpPr>
          <p:cNvPr id="460828" name="Line 28"/>
          <p:cNvSpPr>
            <a:spLocks noChangeShapeType="1"/>
          </p:cNvSpPr>
          <p:nvPr/>
        </p:nvSpPr>
        <p:spPr bwMode="auto">
          <a:xfrm flipV="1">
            <a:off x="6832600" y="18288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0" name="Text Box 30"/>
          <p:cNvSpPr txBox="1">
            <a:spLocks noChangeArrowheads="1"/>
          </p:cNvSpPr>
          <p:nvPr/>
        </p:nvSpPr>
        <p:spPr bwMode="auto">
          <a:xfrm>
            <a:off x="7024688" y="5146675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Times New Roman" pitchFamily="18" charset="0"/>
              </a:rPr>
              <a:t>Speed in km/h</a:t>
            </a:r>
          </a:p>
        </p:txBody>
      </p:sp>
      <p:sp>
        <p:nvSpPr>
          <p:cNvPr id="460839" name="Line 39"/>
          <p:cNvSpPr>
            <a:spLocks noChangeShapeType="1"/>
          </p:cNvSpPr>
          <p:nvPr/>
        </p:nvSpPr>
        <p:spPr bwMode="auto">
          <a:xfrm>
            <a:off x="2555875" y="2781300"/>
            <a:ext cx="1079500" cy="431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>
            <a:off x="3635375" y="3213100"/>
            <a:ext cx="1657350" cy="5762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2" name="Text Box 42"/>
          <p:cNvSpPr txBox="1">
            <a:spLocks noChangeArrowheads="1"/>
          </p:cNvSpPr>
          <p:nvPr/>
        </p:nvSpPr>
        <p:spPr bwMode="auto">
          <a:xfrm>
            <a:off x="6156176" y="3011783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olidFill>
                  <a:srgbClr val="0000FF"/>
                </a:solidFill>
                <a:latin typeface="Arial" charset="0"/>
              </a:rPr>
              <a:t>BBTM</a:t>
            </a:r>
            <a:endParaRPr lang="en-GB" alt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8" name="Titre 3"/>
          <p:cNvSpPr txBox="1">
            <a:spLocks/>
          </p:cNvSpPr>
          <p:nvPr/>
        </p:nvSpPr>
        <p:spPr>
          <a:xfrm>
            <a:off x="1554733" y="223664"/>
            <a:ext cx="7475983" cy="12241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none" dirty="0" smtClean="0"/>
              <a:t>Longitudinal braking force coefficient</a:t>
            </a:r>
            <a:endParaRPr lang="en-US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4588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9712" y="1628800"/>
            <a:ext cx="6624736" cy="416592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Existing pavement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Take care about the support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Tack coat to water proof the existing pavement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New pavement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Binder course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Take coat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/>
              <a:t>BBTM uses </a:t>
            </a:r>
            <a:endParaRPr lang="en-US" sz="4000" b="1" cap="none" dirty="0"/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1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2060848"/>
            <a:ext cx="7273503" cy="3994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save new material by the re-use of whole in place 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reduce the energy consumption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reduce the need for transport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limit the ancillary works (adjustment of levels, raising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kerbs</a:t>
            </a:r>
            <a:r>
              <a:rPr lang="en-US" altLang="en-US" sz="24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Very economic about 30% less traditional techniques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Environmental less G.E.S.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reopen the roadway to traffic immediately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recycle only one lane if necessary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Etc…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7596336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Cold in-situ recycling 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Advantages </a:t>
            </a:r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6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1412776"/>
            <a:ext cx="72008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Cold in situ recycling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More than 25 years of knowledge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situ recycling for the 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time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Good performances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Mechanical performance improvement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Environmental friendly technique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According to the treatment: No need of wearing course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38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1556792"/>
            <a:ext cx="72008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Very thin asphalt concrete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New wearing course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Good surface characteristics (noise, skid resistance, macro texture)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Check the existing wearing course before (cracks, transversal profiles, etc.)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Take coat !!!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39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16113"/>
            <a:ext cx="89693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1750" y="4870450"/>
            <a:ext cx="38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3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1750" y="5060950"/>
            <a:ext cx="5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20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1750" y="5360988"/>
            <a:ext cx="5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20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908175" y="5589588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>
                <a:solidFill>
                  <a:srgbClr val="663300"/>
                </a:solidFill>
                <a:latin typeface="Arial" charset="0"/>
              </a:rPr>
              <a:t>PAVER</a:t>
            </a:r>
          </a:p>
        </p:txBody>
      </p:sp>
      <p:sp>
        <p:nvSpPr>
          <p:cNvPr id="7175" name="Freeform 10"/>
          <p:cNvSpPr>
            <a:spLocks noEditPoints="1"/>
          </p:cNvSpPr>
          <p:nvPr/>
        </p:nvSpPr>
        <p:spPr bwMode="auto">
          <a:xfrm>
            <a:off x="2987675" y="4170363"/>
            <a:ext cx="71438" cy="1779587"/>
          </a:xfrm>
          <a:custGeom>
            <a:avLst/>
            <a:gdLst>
              <a:gd name="T0" fmla="*/ 31433 w 75"/>
              <a:gd name="T1" fmla="*/ 1759332 h 615"/>
              <a:gd name="T2" fmla="*/ 31433 w 75"/>
              <a:gd name="T3" fmla="*/ 196767 h 615"/>
              <a:gd name="T4" fmla="*/ 31433 w 75"/>
              <a:gd name="T5" fmla="*/ 176512 h 615"/>
              <a:gd name="T6" fmla="*/ 34290 w 75"/>
              <a:gd name="T7" fmla="*/ 176512 h 615"/>
              <a:gd name="T8" fmla="*/ 34290 w 75"/>
              <a:gd name="T9" fmla="*/ 176512 h 615"/>
              <a:gd name="T10" fmla="*/ 37148 w 75"/>
              <a:gd name="T11" fmla="*/ 176512 h 615"/>
              <a:gd name="T12" fmla="*/ 37148 w 75"/>
              <a:gd name="T13" fmla="*/ 176512 h 615"/>
              <a:gd name="T14" fmla="*/ 40005 w 75"/>
              <a:gd name="T15" fmla="*/ 188086 h 615"/>
              <a:gd name="T16" fmla="*/ 40005 w 75"/>
              <a:gd name="T17" fmla="*/ 196767 h 615"/>
              <a:gd name="T18" fmla="*/ 40005 w 75"/>
              <a:gd name="T19" fmla="*/ 1759332 h 615"/>
              <a:gd name="T20" fmla="*/ 40005 w 75"/>
              <a:gd name="T21" fmla="*/ 1768012 h 615"/>
              <a:gd name="T22" fmla="*/ 37148 w 75"/>
              <a:gd name="T23" fmla="*/ 1768012 h 615"/>
              <a:gd name="T24" fmla="*/ 37148 w 75"/>
              <a:gd name="T25" fmla="*/ 1779587 h 615"/>
              <a:gd name="T26" fmla="*/ 34290 w 75"/>
              <a:gd name="T27" fmla="*/ 1779587 h 615"/>
              <a:gd name="T28" fmla="*/ 34290 w 75"/>
              <a:gd name="T29" fmla="*/ 1779587 h 615"/>
              <a:gd name="T30" fmla="*/ 31433 w 75"/>
              <a:gd name="T31" fmla="*/ 1768012 h 615"/>
              <a:gd name="T32" fmla="*/ 31433 w 75"/>
              <a:gd name="T33" fmla="*/ 1759332 h 615"/>
              <a:gd name="T34" fmla="*/ 31433 w 75"/>
              <a:gd name="T35" fmla="*/ 1759332 h 615"/>
              <a:gd name="T36" fmla="*/ 0 w 75"/>
              <a:gd name="T37" fmla="*/ 234385 h 615"/>
              <a:gd name="T38" fmla="*/ 34290 w 75"/>
              <a:gd name="T39" fmla="*/ 0 h 615"/>
              <a:gd name="T40" fmla="*/ 71438 w 75"/>
              <a:gd name="T41" fmla="*/ 234385 h 615"/>
              <a:gd name="T42" fmla="*/ 0 w 75"/>
              <a:gd name="T43" fmla="*/ 234385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258888" y="5949950"/>
            <a:ext cx="3600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>
                <a:solidFill>
                  <a:srgbClr val="663300"/>
                </a:solidFill>
                <a:latin typeface="Arial" charset="0"/>
              </a:rPr>
              <a:t>WINDROW ELEVATORTACK COAT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4367213" y="4926013"/>
            <a:ext cx="53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9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3492500" y="4941888"/>
            <a:ext cx="2506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>
                <a:solidFill>
                  <a:srgbClr val="663300"/>
                </a:solidFill>
                <a:latin typeface="Arial" charset="0"/>
              </a:rPr>
              <a:t>MIXER MILLING MACHINE</a:t>
            </a: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6446838" y="4926013"/>
            <a:ext cx="53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9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6588125" y="4906963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>
                <a:solidFill>
                  <a:srgbClr val="663300"/>
                </a:solidFill>
                <a:latin typeface="Arial" charset="0"/>
              </a:rPr>
              <a:t>SUPPLY TANKER</a:t>
            </a: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8194675" y="4926013"/>
            <a:ext cx="53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900">
                <a:solidFill>
                  <a:srgbClr val="663300"/>
                </a:solidFill>
              </a:rPr>
              <a:t> </a:t>
            </a:r>
            <a:endParaRPr lang="fr-FR" altLang="en-US">
              <a:solidFill>
                <a:srgbClr val="663300"/>
              </a:solidFill>
            </a:endParaRPr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-100435" y="5229225"/>
            <a:ext cx="15070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 b="1" dirty="0" smtClean="0">
                <a:solidFill>
                  <a:srgbClr val="663300"/>
                </a:solidFill>
                <a:latin typeface="Arial" charset="0"/>
              </a:rPr>
              <a:t>E </a:t>
            </a:r>
            <a:r>
              <a:rPr lang="fr-FR" altLang="en-US" sz="1600" b="1" dirty="0">
                <a:solidFill>
                  <a:schemeClr val="bg1"/>
                </a:solidFill>
                <a:latin typeface="Arial" charset="0"/>
              </a:rPr>
              <a:t>COMPACTOR</a:t>
            </a: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1403350" y="4797425"/>
            <a:ext cx="811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 dirty="0">
                <a:solidFill>
                  <a:srgbClr val="663300"/>
                </a:solidFill>
                <a:latin typeface="Arial" charset="0"/>
              </a:rPr>
              <a:t>ROLLER</a:t>
            </a:r>
          </a:p>
        </p:txBody>
      </p:sp>
      <p:sp>
        <p:nvSpPr>
          <p:cNvPr id="7184" name="Freeform 19"/>
          <p:cNvSpPr>
            <a:spLocks noEditPoints="1"/>
          </p:cNvSpPr>
          <p:nvPr/>
        </p:nvSpPr>
        <p:spPr bwMode="auto">
          <a:xfrm>
            <a:off x="827088" y="4149725"/>
            <a:ext cx="73025" cy="1008063"/>
          </a:xfrm>
          <a:custGeom>
            <a:avLst/>
            <a:gdLst>
              <a:gd name="T0" fmla="*/ 32131 w 75"/>
              <a:gd name="T1" fmla="*/ 996589 h 615"/>
              <a:gd name="T2" fmla="*/ 32131 w 75"/>
              <a:gd name="T3" fmla="*/ 111461 h 615"/>
              <a:gd name="T4" fmla="*/ 32131 w 75"/>
              <a:gd name="T5" fmla="*/ 99987 h 615"/>
              <a:gd name="T6" fmla="*/ 35052 w 75"/>
              <a:gd name="T7" fmla="*/ 99987 h 615"/>
              <a:gd name="T8" fmla="*/ 35052 w 75"/>
              <a:gd name="T9" fmla="*/ 99987 h 615"/>
              <a:gd name="T10" fmla="*/ 37973 w 75"/>
              <a:gd name="T11" fmla="*/ 99987 h 615"/>
              <a:gd name="T12" fmla="*/ 37973 w 75"/>
              <a:gd name="T13" fmla="*/ 99987 h 615"/>
              <a:gd name="T14" fmla="*/ 40894 w 75"/>
              <a:gd name="T15" fmla="*/ 106543 h 615"/>
              <a:gd name="T16" fmla="*/ 40894 w 75"/>
              <a:gd name="T17" fmla="*/ 111461 h 615"/>
              <a:gd name="T18" fmla="*/ 40894 w 75"/>
              <a:gd name="T19" fmla="*/ 996589 h 615"/>
              <a:gd name="T20" fmla="*/ 40894 w 75"/>
              <a:gd name="T21" fmla="*/ 1001506 h 615"/>
              <a:gd name="T22" fmla="*/ 37973 w 75"/>
              <a:gd name="T23" fmla="*/ 1001506 h 615"/>
              <a:gd name="T24" fmla="*/ 37973 w 75"/>
              <a:gd name="T25" fmla="*/ 1008063 h 615"/>
              <a:gd name="T26" fmla="*/ 35052 w 75"/>
              <a:gd name="T27" fmla="*/ 1008063 h 615"/>
              <a:gd name="T28" fmla="*/ 35052 w 75"/>
              <a:gd name="T29" fmla="*/ 1008063 h 615"/>
              <a:gd name="T30" fmla="*/ 32131 w 75"/>
              <a:gd name="T31" fmla="*/ 1001506 h 615"/>
              <a:gd name="T32" fmla="*/ 32131 w 75"/>
              <a:gd name="T33" fmla="*/ 996589 h 615"/>
              <a:gd name="T34" fmla="*/ 32131 w 75"/>
              <a:gd name="T35" fmla="*/ 996589 h 615"/>
              <a:gd name="T36" fmla="*/ 0 w 75"/>
              <a:gd name="T37" fmla="*/ 132769 h 615"/>
              <a:gd name="T38" fmla="*/ 35052 w 75"/>
              <a:gd name="T39" fmla="*/ 0 h 615"/>
              <a:gd name="T40" fmla="*/ 73025 w 75"/>
              <a:gd name="T41" fmla="*/ 132769 h 615"/>
              <a:gd name="T42" fmla="*/ 0 w 75"/>
              <a:gd name="T43" fmla="*/ 132769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0"/>
          <p:cNvSpPr>
            <a:spLocks noEditPoints="1"/>
          </p:cNvSpPr>
          <p:nvPr/>
        </p:nvSpPr>
        <p:spPr bwMode="auto">
          <a:xfrm>
            <a:off x="1403350" y="4149725"/>
            <a:ext cx="69850" cy="611188"/>
          </a:xfrm>
          <a:custGeom>
            <a:avLst/>
            <a:gdLst>
              <a:gd name="T0" fmla="*/ 30734 w 75"/>
              <a:gd name="T1" fmla="*/ 604231 h 615"/>
              <a:gd name="T2" fmla="*/ 30734 w 75"/>
              <a:gd name="T3" fmla="*/ 67579 h 615"/>
              <a:gd name="T4" fmla="*/ 30734 w 75"/>
              <a:gd name="T5" fmla="*/ 60622 h 615"/>
              <a:gd name="T6" fmla="*/ 33528 w 75"/>
              <a:gd name="T7" fmla="*/ 60622 h 615"/>
              <a:gd name="T8" fmla="*/ 33528 w 75"/>
              <a:gd name="T9" fmla="*/ 60622 h 615"/>
              <a:gd name="T10" fmla="*/ 36322 w 75"/>
              <a:gd name="T11" fmla="*/ 60622 h 615"/>
              <a:gd name="T12" fmla="*/ 36322 w 75"/>
              <a:gd name="T13" fmla="*/ 60622 h 615"/>
              <a:gd name="T14" fmla="*/ 39116 w 75"/>
              <a:gd name="T15" fmla="*/ 64597 h 615"/>
              <a:gd name="T16" fmla="*/ 39116 w 75"/>
              <a:gd name="T17" fmla="*/ 67579 h 615"/>
              <a:gd name="T18" fmla="*/ 39116 w 75"/>
              <a:gd name="T19" fmla="*/ 604231 h 615"/>
              <a:gd name="T20" fmla="*/ 39116 w 75"/>
              <a:gd name="T21" fmla="*/ 607213 h 615"/>
              <a:gd name="T22" fmla="*/ 36322 w 75"/>
              <a:gd name="T23" fmla="*/ 607213 h 615"/>
              <a:gd name="T24" fmla="*/ 36322 w 75"/>
              <a:gd name="T25" fmla="*/ 611188 h 615"/>
              <a:gd name="T26" fmla="*/ 33528 w 75"/>
              <a:gd name="T27" fmla="*/ 611188 h 615"/>
              <a:gd name="T28" fmla="*/ 33528 w 75"/>
              <a:gd name="T29" fmla="*/ 611188 h 615"/>
              <a:gd name="T30" fmla="*/ 30734 w 75"/>
              <a:gd name="T31" fmla="*/ 607213 h 615"/>
              <a:gd name="T32" fmla="*/ 30734 w 75"/>
              <a:gd name="T33" fmla="*/ 604231 h 615"/>
              <a:gd name="T34" fmla="*/ 30734 w 75"/>
              <a:gd name="T35" fmla="*/ 604231 h 615"/>
              <a:gd name="T36" fmla="*/ 0 w 75"/>
              <a:gd name="T37" fmla="*/ 80498 h 615"/>
              <a:gd name="T38" fmla="*/ 33528 w 75"/>
              <a:gd name="T39" fmla="*/ 0 h 615"/>
              <a:gd name="T40" fmla="*/ 69850 w 75"/>
              <a:gd name="T41" fmla="*/ 80498 h 615"/>
              <a:gd name="T42" fmla="*/ 0 w 75"/>
              <a:gd name="T43" fmla="*/ 80498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1"/>
          <p:cNvSpPr>
            <a:spLocks noEditPoints="1"/>
          </p:cNvSpPr>
          <p:nvPr/>
        </p:nvSpPr>
        <p:spPr bwMode="auto">
          <a:xfrm>
            <a:off x="2268538" y="4157663"/>
            <a:ext cx="71437" cy="1431925"/>
          </a:xfrm>
          <a:custGeom>
            <a:avLst/>
            <a:gdLst>
              <a:gd name="T0" fmla="*/ 31432 w 75"/>
              <a:gd name="T1" fmla="*/ 1415627 h 615"/>
              <a:gd name="T2" fmla="*/ 31432 w 75"/>
              <a:gd name="T3" fmla="*/ 158327 h 615"/>
              <a:gd name="T4" fmla="*/ 31432 w 75"/>
              <a:gd name="T5" fmla="*/ 142028 h 615"/>
              <a:gd name="T6" fmla="*/ 34290 w 75"/>
              <a:gd name="T7" fmla="*/ 142028 h 615"/>
              <a:gd name="T8" fmla="*/ 34290 w 75"/>
              <a:gd name="T9" fmla="*/ 142028 h 615"/>
              <a:gd name="T10" fmla="*/ 37147 w 75"/>
              <a:gd name="T11" fmla="*/ 142028 h 615"/>
              <a:gd name="T12" fmla="*/ 37147 w 75"/>
              <a:gd name="T13" fmla="*/ 142028 h 615"/>
              <a:gd name="T14" fmla="*/ 40005 w 75"/>
              <a:gd name="T15" fmla="*/ 151342 h 615"/>
              <a:gd name="T16" fmla="*/ 40005 w 75"/>
              <a:gd name="T17" fmla="*/ 158327 h 615"/>
              <a:gd name="T18" fmla="*/ 40005 w 75"/>
              <a:gd name="T19" fmla="*/ 1415627 h 615"/>
              <a:gd name="T20" fmla="*/ 40005 w 75"/>
              <a:gd name="T21" fmla="*/ 1422612 h 615"/>
              <a:gd name="T22" fmla="*/ 37147 w 75"/>
              <a:gd name="T23" fmla="*/ 1422612 h 615"/>
              <a:gd name="T24" fmla="*/ 37147 w 75"/>
              <a:gd name="T25" fmla="*/ 1431925 h 615"/>
              <a:gd name="T26" fmla="*/ 34290 w 75"/>
              <a:gd name="T27" fmla="*/ 1431925 h 615"/>
              <a:gd name="T28" fmla="*/ 34290 w 75"/>
              <a:gd name="T29" fmla="*/ 1431925 h 615"/>
              <a:gd name="T30" fmla="*/ 31432 w 75"/>
              <a:gd name="T31" fmla="*/ 1422612 h 615"/>
              <a:gd name="T32" fmla="*/ 31432 w 75"/>
              <a:gd name="T33" fmla="*/ 1415627 h 615"/>
              <a:gd name="T34" fmla="*/ 31432 w 75"/>
              <a:gd name="T35" fmla="*/ 1415627 h 615"/>
              <a:gd name="T36" fmla="*/ 0 w 75"/>
              <a:gd name="T37" fmla="*/ 188595 h 615"/>
              <a:gd name="T38" fmla="*/ 34290 w 75"/>
              <a:gd name="T39" fmla="*/ 0 h 615"/>
              <a:gd name="T40" fmla="*/ 71437 w 75"/>
              <a:gd name="T41" fmla="*/ 188595 h 615"/>
              <a:gd name="T42" fmla="*/ 0 w 75"/>
              <a:gd name="T43" fmla="*/ 188595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2"/>
          <p:cNvSpPr>
            <a:spLocks noEditPoints="1"/>
          </p:cNvSpPr>
          <p:nvPr/>
        </p:nvSpPr>
        <p:spPr bwMode="auto">
          <a:xfrm>
            <a:off x="4500563" y="4149725"/>
            <a:ext cx="71437" cy="720725"/>
          </a:xfrm>
          <a:custGeom>
            <a:avLst/>
            <a:gdLst>
              <a:gd name="T0" fmla="*/ 31432 w 75"/>
              <a:gd name="T1" fmla="*/ 712522 h 615"/>
              <a:gd name="T2" fmla="*/ 31432 w 75"/>
              <a:gd name="T3" fmla="*/ 79690 h 615"/>
              <a:gd name="T4" fmla="*/ 31432 w 75"/>
              <a:gd name="T5" fmla="*/ 71487 h 615"/>
              <a:gd name="T6" fmla="*/ 34290 w 75"/>
              <a:gd name="T7" fmla="*/ 71487 h 615"/>
              <a:gd name="T8" fmla="*/ 34290 w 75"/>
              <a:gd name="T9" fmla="*/ 71487 h 615"/>
              <a:gd name="T10" fmla="*/ 37147 w 75"/>
              <a:gd name="T11" fmla="*/ 71487 h 615"/>
              <a:gd name="T12" fmla="*/ 37147 w 75"/>
              <a:gd name="T13" fmla="*/ 71487 h 615"/>
              <a:gd name="T14" fmla="*/ 40005 w 75"/>
              <a:gd name="T15" fmla="*/ 76174 h 615"/>
              <a:gd name="T16" fmla="*/ 40005 w 75"/>
              <a:gd name="T17" fmla="*/ 79690 h 615"/>
              <a:gd name="T18" fmla="*/ 40005 w 75"/>
              <a:gd name="T19" fmla="*/ 712522 h 615"/>
              <a:gd name="T20" fmla="*/ 40005 w 75"/>
              <a:gd name="T21" fmla="*/ 716037 h 615"/>
              <a:gd name="T22" fmla="*/ 37147 w 75"/>
              <a:gd name="T23" fmla="*/ 716037 h 615"/>
              <a:gd name="T24" fmla="*/ 37147 w 75"/>
              <a:gd name="T25" fmla="*/ 720725 h 615"/>
              <a:gd name="T26" fmla="*/ 34290 w 75"/>
              <a:gd name="T27" fmla="*/ 720725 h 615"/>
              <a:gd name="T28" fmla="*/ 34290 w 75"/>
              <a:gd name="T29" fmla="*/ 720725 h 615"/>
              <a:gd name="T30" fmla="*/ 31432 w 75"/>
              <a:gd name="T31" fmla="*/ 716037 h 615"/>
              <a:gd name="T32" fmla="*/ 31432 w 75"/>
              <a:gd name="T33" fmla="*/ 712522 h 615"/>
              <a:gd name="T34" fmla="*/ 31432 w 75"/>
              <a:gd name="T35" fmla="*/ 712522 h 615"/>
              <a:gd name="T36" fmla="*/ 0 w 75"/>
              <a:gd name="T37" fmla="*/ 94925 h 615"/>
              <a:gd name="T38" fmla="*/ 34290 w 75"/>
              <a:gd name="T39" fmla="*/ 0 h 615"/>
              <a:gd name="T40" fmla="*/ 71437 w 75"/>
              <a:gd name="T41" fmla="*/ 94925 h 615"/>
              <a:gd name="T42" fmla="*/ 0 w 75"/>
              <a:gd name="T43" fmla="*/ 94925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3"/>
          <p:cNvSpPr>
            <a:spLocks noEditPoints="1"/>
          </p:cNvSpPr>
          <p:nvPr/>
        </p:nvSpPr>
        <p:spPr bwMode="auto">
          <a:xfrm>
            <a:off x="7092950" y="4149725"/>
            <a:ext cx="71438" cy="719138"/>
          </a:xfrm>
          <a:custGeom>
            <a:avLst/>
            <a:gdLst>
              <a:gd name="T0" fmla="*/ 31433 w 75"/>
              <a:gd name="T1" fmla="*/ 710953 h 615"/>
              <a:gd name="T2" fmla="*/ 31433 w 75"/>
              <a:gd name="T3" fmla="*/ 79514 h 615"/>
              <a:gd name="T4" fmla="*/ 31433 w 75"/>
              <a:gd name="T5" fmla="*/ 71329 h 615"/>
              <a:gd name="T6" fmla="*/ 34290 w 75"/>
              <a:gd name="T7" fmla="*/ 71329 h 615"/>
              <a:gd name="T8" fmla="*/ 34290 w 75"/>
              <a:gd name="T9" fmla="*/ 71329 h 615"/>
              <a:gd name="T10" fmla="*/ 37148 w 75"/>
              <a:gd name="T11" fmla="*/ 71329 h 615"/>
              <a:gd name="T12" fmla="*/ 37148 w 75"/>
              <a:gd name="T13" fmla="*/ 71329 h 615"/>
              <a:gd name="T14" fmla="*/ 40005 w 75"/>
              <a:gd name="T15" fmla="*/ 76006 h 615"/>
              <a:gd name="T16" fmla="*/ 40005 w 75"/>
              <a:gd name="T17" fmla="*/ 79514 h 615"/>
              <a:gd name="T18" fmla="*/ 40005 w 75"/>
              <a:gd name="T19" fmla="*/ 710953 h 615"/>
              <a:gd name="T20" fmla="*/ 40005 w 75"/>
              <a:gd name="T21" fmla="*/ 714461 h 615"/>
              <a:gd name="T22" fmla="*/ 37148 w 75"/>
              <a:gd name="T23" fmla="*/ 714461 h 615"/>
              <a:gd name="T24" fmla="*/ 37148 w 75"/>
              <a:gd name="T25" fmla="*/ 719138 h 615"/>
              <a:gd name="T26" fmla="*/ 34290 w 75"/>
              <a:gd name="T27" fmla="*/ 719138 h 615"/>
              <a:gd name="T28" fmla="*/ 34290 w 75"/>
              <a:gd name="T29" fmla="*/ 719138 h 615"/>
              <a:gd name="T30" fmla="*/ 31433 w 75"/>
              <a:gd name="T31" fmla="*/ 714461 h 615"/>
              <a:gd name="T32" fmla="*/ 31433 w 75"/>
              <a:gd name="T33" fmla="*/ 710953 h 615"/>
              <a:gd name="T34" fmla="*/ 31433 w 75"/>
              <a:gd name="T35" fmla="*/ 710953 h 615"/>
              <a:gd name="T36" fmla="*/ 0 w 75"/>
              <a:gd name="T37" fmla="*/ 94716 h 615"/>
              <a:gd name="T38" fmla="*/ 34290 w 75"/>
              <a:gd name="T39" fmla="*/ 0 h 615"/>
              <a:gd name="T40" fmla="*/ 71438 w 75"/>
              <a:gd name="T41" fmla="*/ 94716 h 615"/>
              <a:gd name="T42" fmla="*/ 0 w 75"/>
              <a:gd name="T43" fmla="*/ 94716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5" h="615">
                <a:moveTo>
                  <a:pt x="33" y="608"/>
                </a:moveTo>
                <a:lnTo>
                  <a:pt x="33" y="68"/>
                </a:lnTo>
                <a:lnTo>
                  <a:pt x="33" y="61"/>
                </a:lnTo>
                <a:lnTo>
                  <a:pt x="36" y="61"/>
                </a:lnTo>
                <a:lnTo>
                  <a:pt x="39" y="61"/>
                </a:lnTo>
                <a:lnTo>
                  <a:pt x="42" y="65"/>
                </a:lnTo>
                <a:lnTo>
                  <a:pt x="42" y="68"/>
                </a:lnTo>
                <a:lnTo>
                  <a:pt x="42" y="608"/>
                </a:lnTo>
                <a:lnTo>
                  <a:pt x="42" y="611"/>
                </a:lnTo>
                <a:lnTo>
                  <a:pt x="39" y="611"/>
                </a:lnTo>
                <a:lnTo>
                  <a:pt x="39" y="615"/>
                </a:lnTo>
                <a:lnTo>
                  <a:pt x="36" y="615"/>
                </a:lnTo>
                <a:lnTo>
                  <a:pt x="33" y="611"/>
                </a:lnTo>
                <a:lnTo>
                  <a:pt x="33" y="608"/>
                </a:lnTo>
                <a:close/>
                <a:moveTo>
                  <a:pt x="0" y="81"/>
                </a:moveTo>
                <a:lnTo>
                  <a:pt x="36" y="0"/>
                </a:lnTo>
                <a:lnTo>
                  <a:pt x="75" y="81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6588125" y="5157788"/>
            <a:ext cx="15033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663300"/>
                </a:solidFill>
              </a:rPr>
              <a:t>(Rejuvenating emulsion)</a:t>
            </a:r>
          </a:p>
        </p:txBody>
      </p:sp>
      <p:sp>
        <p:nvSpPr>
          <p:cNvPr id="7190" name="Rectangle 27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8027987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Cold in-situ recycling workshop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03984" y="5834063"/>
            <a:ext cx="297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Length around 200 m only !!!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2708920"/>
            <a:ext cx="7524328" cy="126365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altLang="en-US" sz="6000" b="1" i="1" dirty="0" smtClean="0">
                <a:solidFill>
                  <a:srgbClr val="002060"/>
                </a:solidFill>
                <a:latin typeface="Monotype Corsiva" pitchFamily="66" charset="0"/>
              </a:rPr>
              <a:t>Thank you for your attention</a:t>
            </a:r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96F4AB-D640-4590-9B59-3673D51833AC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77863" y="6242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16263" y="6242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7863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16263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484313"/>
            <a:ext cx="8316912" cy="576262"/>
          </a:xfrm>
        </p:spPr>
        <p:txBody>
          <a:bodyPr/>
          <a:lstStyle/>
          <a:p>
            <a:pPr marL="88900" indent="-88900" algn="ctr" eaLnBrk="1" hangingPunct="1">
              <a:buClr>
                <a:srgbClr val="FFFF00"/>
              </a:buClr>
              <a:buFontTx/>
              <a:buNone/>
            </a:pPr>
            <a:r>
              <a:rPr lang="fr-FR" altLang="en-US" b="1" smtClean="0">
                <a:solidFill>
                  <a:srgbClr val="FF6600"/>
                </a:solidFill>
                <a:cs typeface="Times New Roman" pitchFamily="18" charset="0"/>
              </a:rPr>
              <a:t>PRINCIPLE</a:t>
            </a:r>
          </a:p>
        </p:txBody>
      </p:sp>
      <p:grpSp>
        <p:nvGrpSpPr>
          <p:cNvPr id="8199" name="Group 11"/>
          <p:cNvGrpSpPr>
            <a:grpSpLocks/>
          </p:cNvGrpSpPr>
          <p:nvPr/>
        </p:nvGrpSpPr>
        <p:grpSpPr bwMode="auto">
          <a:xfrm>
            <a:off x="4211638" y="3500438"/>
            <a:ext cx="503237" cy="360362"/>
            <a:chOff x="1202" y="2024"/>
            <a:chExt cx="317" cy="227"/>
          </a:xfrm>
        </p:grpSpPr>
        <p:sp>
          <p:nvSpPr>
            <p:cNvPr id="8205" name="Arc 12"/>
            <p:cNvSpPr>
              <a:spLocks/>
            </p:cNvSpPr>
            <p:nvPr/>
          </p:nvSpPr>
          <p:spPr bwMode="auto">
            <a:xfrm rot="15708249" flipV="1">
              <a:off x="1216" y="2010"/>
              <a:ext cx="227" cy="255"/>
            </a:xfrm>
            <a:custGeom>
              <a:avLst/>
              <a:gdLst>
                <a:gd name="T0" fmla="*/ 79 w 21600"/>
                <a:gd name="T1" fmla="*/ 0 h 20241"/>
                <a:gd name="T2" fmla="*/ 227 w 21600"/>
                <a:gd name="T3" fmla="*/ 255 h 20241"/>
                <a:gd name="T4" fmla="*/ 0 w 21600"/>
                <a:gd name="T5" fmla="*/ 255 h 202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241" fill="none" extrusionOk="0">
                  <a:moveTo>
                    <a:pt x="7540" y="-1"/>
                  </a:moveTo>
                  <a:cubicBezTo>
                    <a:pt x="15993" y="3148"/>
                    <a:pt x="21600" y="11219"/>
                    <a:pt x="21600" y="20241"/>
                  </a:cubicBezTo>
                </a:path>
                <a:path w="21600" h="20241" stroke="0" extrusionOk="0">
                  <a:moveTo>
                    <a:pt x="7540" y="-1"/>
                  </a:moveTo>
                  <a:cubicBezTo>
                    <a:pt x="15993" y="3148"/>
                    <a:pt x="21600" y="11219"/>
                    <a:pt x="21600" y="20241"/>
                  </a:cubicBezTo>
                  <a:lnTo>
                    <a:pt x="0" y="20241"/>
                  </a:lnTo>
                  <a:lnTo>
                    <a:pt x="7540" y="-1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13"/>
            <p:cNvSpPr>
              <a:spLocks noChangeArrowheads="1"/>
            </p:cNvSpPr>
            <p:nvPr/>
          </p:nvSpPr>
          <p:spPr bwMode="auto">
            <a:xfrm rot="8314580">
              <a:off x="1429" y="2115"/>
              <a:ext cx="90" cy="13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200" name="Group 14"/>
          <p:cNvGrpSpPr>
            <a:grpSpLocks/>
          </p:cNvGrpSpPr>
          <p:nvPr/>
        </p:nvGrpSpPr>
        <p:grpSpPr bwMode="auto">
          <a:xfrm>
            <a:off x="4860925" y="3500438"/>
            <a:ext cx="492125" cy="377825"/>
            <a:chOff x="1247" y="1525"/>
            <a:chExt cx="310" cy="238"/>
          </a:xfrm>
        </p:grpSpPr>
        <p:sp>
          <p:nvSpPr>
            <p:cNvPr id="8203" name="Arc 15"/>
            <p:cNvSpPr>
              <a:spLocks/>
            </p:cNvSpPr>
            <p:nvPr/>
          </p:nvSpPr>
          <p:spPr bwMode="auto">
            <a:xfrm flipH="1">
              <a:off x="1307" y="1525"/>
              <a:ext cx="250" cy="181"/>
            </a:xfrm>
            <a:custGeom>
              <a:avLst/>
              <a:gdLst>
                <a:gd name="T0" fmla="*/ 0 w 23737"/>
                <a:gd name="T1" fmla="*/ 2 h 21600"/>
                <a:gd name="T2" fmla="*/ 250 w 23737"/>
                <a:gd name="T3" fmla="*/ 117 h 21600"/>
                <a:gd name="T4" fmla="*/ 37 w 23737"/>
                <a:gd name="T5" fmla="*/ 18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37" h="21600" fill="none" extrusionOk="0">
                  <a:moveTo>
                    <a:pt x="0" y="287"/>
                  </a:moveTo>
                  <a:cubicBezTo>
                    <a:pt x="1160" y="96"/>
                    <a:pt x="2335" y="-1"/>
                    <a:pt x="3512" y="0"/>
                  </a:cubicBezTo>
                  <a:cubicBezTo>
                    <a:pt x="12515" y="0"/>
                    <a:pt x="20575" y="5585"/>
                    <a:pt x="23736" y="14016"/>
                  </a:cubicBezTo>
                </a:path>
                <a:path w="23737" h="21600" stroke="0" extrusionOk="0">
                  <a:moveTo>
                    <a:pt x="0" y="287"/>
                  </a:moveTo>
                  <a:cubicBezTo>
                    <a:pt x="1160" y="96"/>
                    <a:pt x="2335" y="-1"/>
                    <a:pt x="3512" y="0"/>
                  </a:cubicBezTo>
                  <a:cubicBezTo>
                    <a:pt x="12515" y="0"/>
                    <a:pt x="20575" y="5585"/>
                    <a:pt x="23736" y="14016"/>
                  </a:cubicBezTo>
                  <a:lnTo>
                    <a:pt x="3512" y="21600"/>
                  </a:lnTo>
                  <a:lnTo>
                    <a:pt x="0" y="287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16"/>
            <p:cNvSpPr>
              <a:spLocks noChangeArrowheads="1"/>
            </p:cNvSpPr>
            <p:nvPr/>
          </p:nvSpPr>
          <p:spPr bwMode="auto">
            <a:xfrm rot="-9161577">
              <a:off x="1247" y="1616"/>
              <a:ext cx="83" cy="147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0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47664" y="115888"/>
            <a:ext cx="7740799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Novacol Cold in-situ recycling </a:t>
            </a:r>
          </a:p>
        </p:txBody>
      </p:sp>
      <p:pic>
        <p:nvPicPr>
          <p:cNvPr id="82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84400"/>
            <a:ext cx="646906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05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1772816"/>
            <a:ext cx="7200478" cy="4608512"/>
          </a:xfrm>
        </p:spPr>
        <p:txBody>
          <a:bodyPr/>
          <a:lstStyle/>
          <a:p>
            <a:pPr algn="just" eaLnBrk="1" hangingPunct="1"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recycle the upper bituminous layers damaged by fatigue to form a new binder or base course.</a:t>
            </a:r>
          </a:p>
          <a:p>
            <a:pPr algn="just" eaLnBrk="1" hangingPunct="1">
              <a:buClr>
                <a:srgbClr val="FF6600"/>
              </a:buClr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recycle the surface layer and a few centimeters of the course of semi rigid pavement in order to restore the bonding and to reconstitute a new surfacing.</a:t>
            </a:r>
          </a:p>
          <a:p>
            <a:pPr algn="just" eaLnBrk="1" hangingPunct="1">
              <a:buClr>
                <a:srgbClr val="FF6600"/>
              </a:buClr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rgbClr val="FF6600"/>
              </a:buClr>
            </a:pPr>
            <a:r>
              <a:rPr lang="en-US" altLang="en-US" sz="2400" dirty="0" smtClean="0">
                <a:solidFill>
                  <a:srgbClr val="002060"/>
                </a:solidFill>
              </a:rPr>
              <a:t>To recycle alone the bituminous wearing course to remedy surface layer problem such as  cracking, excessive ageing of binder, etc.</a:t>
            </a:r>
          </a:p>
          <a:p>
            <a:pPr algn="just" eaLnBrk="1" hangingPunct="1">
              <a:buClr>
                <a:srgbClr val="FF6600"/>
              </a:buClr>
            </a:pPr>
            <a:endParaRPr lang="en-US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>
          <a:xfrm>
            <a:off x="1535050" y="332656"/>
            <a:ext cx="7596336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Cold in-situ recycling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Objectives and fields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5432" y="2420888"/>
            <a:ext cx="7200800" cy="3413125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Climatic condition too low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Max size &lt; 80mm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Presence of geo textile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Presence of many services exits and manholes</a:t>
            </a:r>
          </a:p>
          <a:p>
            <a:pPr eaLnBrk="1" hangingPunct="1">
              <a:buClr>
                <a:srgbClr val="FF6600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Homogeneity of the old pavement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7596336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cap="none" dirty="0" smtClean="0">
                <a:latin typeface="Arial" charset="0"/>
              </a:rPr>
              <a:t>Cold in-situ recycling</a:t>
            </a:r>
            <a:br>
              <a:rPr lang="en-US" altLang="en-US" b="1" cap="none" dirty="0" smtClean="0">
                <a:latin typeface="Arial" charset="0"/>
              </a:rPr>
            </a:br>
            <a:r>
              <a:rPr lang="en-US" altLang="en-US" b="1" cap="none" dirty="0" smtClean="0">
                <a:latin typeface="Arial" charset="0"/>
              </a:rPr>
              <a:t>Limits of use 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830888" y="6304235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8</a:t>
            </a:fld>
            <a:endParaRPr lang="fr-FR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619672" y="73501"/>
            <a:ext cx="7200800" cy="979235"/>
          </a:xfrm>
        </p:spPr>
        <p:txBody>
          <a:bodyPr/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the art: French guide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6" descr="Couverture guide retraitem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3579718" cy="50124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126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7074"/>
              </p:ext>
            </p:extLst>
          </p:nvPr>
        </p:nvGraphicFramePr>
        <p:xfrm>
          <a:off x="1475655" y="1916832"/>
          <a:ext cx="766834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576032"/>
                <a:gridCol w="1719417"/>
                <a:gridCol w="1673103"/>
                <a:gridCol w="1547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Emulsion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Cement 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Structural 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Wearing course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Wearing course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Structural reinforcement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pavement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Few cm of AC + unbound or bound base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8 cm of AC + unbound or bound base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of 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 + binder and base course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Binder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Binder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course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830888" y="6462319"/>
            <a:ext cx="2133600" cy="365125"/>
          </a:xfrm>
        </p:spPr>
        <p:txBody>
          <a:bodyPr/>
          <a:lstStyle/>
          <a:p>
            <a:fld id="{E396F4AB-D640-4590-9B59-3673D51833AC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200800" cy="100811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and Classification 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5301208"/>
            <a:ext cx="1152128" cy="2043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5403371"/>
            <a:ext cx="1152128" cy="6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9992" y="5289510"/>
            <a:ext cx="1152128" cy="371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2" y="5661248"/>
            <a:ext cx="1152128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12360" y="5505534"/>
            <a:ext cx="1152128" cy="7317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8184" y="5256040"/>
            <a:ext cx="1152128" cy="7535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2360" y="5242966"/>
            <a:ext cx="1152128" cy="262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1462</Words>
  <Application>Microsoft Office PowerPoint</Application>
  <PresentationFormat>On-screen Show (4:3)</PresentationFormat>
  <Paragraphs>450</Paragraphs>
  <Slides>40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Thème Office</vt:lpstr>
      <vt:lpstr>HRvatsko asfaltersko društvo     Cold In situ recycling and very thin asphalt concrete - French technology JP Michaut  Seminar ASFALTNI KOLNICI 2015 Opatija, 05. – 06. 03. 2015 </vt:lpstr>
      <vt:lpstr>Novacol  cold in situ recycling </vt:lpstr>
      <vt:lpstr>What is the cold in-situ recycling? </vt:lpstr>
      <vt:lpstr>Cold in-situ recycling workshop </vt:lpstr>
      <vt:lpstr>Novacol Cold in-situ recycling </vt:lpstr>
      <vt:lpstr>Cold in-situ recycling Objectives and fields</vt:lpstr>
      <vt:lpstr>Cold in-situ recycling Limits of use </vt:lpstr>
      <vt:lpstr>State of the art: French guide</vt:lpstr>
      <vt:lpstr>Objectives and Classification </vt:lpstr>
      <vt:lpstr>Objectives and Classification </vt:lpstr>
      <vt:lpstr> Cold in-situ recycling  Mechanical performances</vt:lpstr>
      <vt:lpstr>Novacol  Cold in-situ recycling Preliminary studies </vt:lpstr>
      <vt:lpstr>Novacol  Cold in-situ recycling Mix design </vt:lpstr>
      <vt:lpstr>PowerPoint Presentation</vt:lpstr>
      <vt:lpstr>Wearing course In situ treatment</vt:lpstr>
      <vt:lpstr>In situ recycling as wearing course</vt:lpstr>
      <vt:lpstr>In situ recycling as wearing course</vt:lpstr>
      <vt:lpstr>Novacol Cold in-situ recycling </vt:lpstr>
      <vt:lpstr>PowerPoint Presentation</vt:lpstr>
      <vt:lpstr>Novacol Cold in situ recycling </vt:lpstr>
      <vt:lpstr>PowerPoint Presentation</vt:lpstr>
      <vt:lpstr>PowerPoint Presentation</vt:lpstr>
      <vt:lpstr>In situ multi recycling</vt:lpstr>
      <vt:lpstr>2010 maintenance </vt:lpstr>
      <vt:lpstr>Binder   characteristics</vt:lpstr>
      <vt:lpstr>Special   emulsion </vt:lpstr>
      <vt:lpstr>Follow-up</vt:lpstr>
      <vt:lpstr>PowerPoint Presentation</vt:lpstr>
      <vt:lpstr>PowerPoint Presentation</vt:lpstr>
      <vt:lpstr>PowerPoint Presentation</vt:lpstr>
      <vt:lpstr>PowerPoint Presentation</vt:lpstr>
      <vt:lpstr>Very thin asphalt concrete BBTM</vt:lpstr>
      <vt:lpstr>French formulations </vt:lpstr>
      <vt:lpstr>BBTM  uses</vt:lpstr>
      <vt:lpstr>PowerPoint Presentation</vt:lpstr>
      <vt:lpstr>BBTM uses </vt:lpstr>
      <vt:lpstr>Novacol Cold in-situ recycling  Advantages </vt:lpstr>
      <vt:lpstr>Conclusions</vt:lpstr>
      <vt:lpstr>Conclusions</vt:lpstr>
      <vt:lpstr>PowerPoint Presentation</vt:lpstr>
    </vt:vector>
  </TitlesOfParts>
  <Company>SPEIG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binders &amp; Lime</dc:title>
  <dc:creator>DE LOPPINOT, Anne (SIEGE)</dc:creator>
  <cp:lastModifiedBy>Miroslav Keller</cp:lastModifiedBy>
  <cp:revision>380</cp:revision>
  <cp:lastPrinted>2015-02-10T15:19:38Z</cp:lastPrinted>
  <dcterms:created xsi:type="dcterms:W3CDTF">2012-12-07T08:01:01Z</dcterms:created>
  <dcterms:modified xsi:type="dcterms:W3CDTF">2015-03-03T18:55:03Z</dcterms:modified>
</cp:coreProperties>
</file>